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6"/>
  </p:notesMasterIdLst>
  <p:handoutMasterIdLst>
    <p:handoutMasterId r:id="rId57"/>
  </p:handoutMasterIdLst>
  <p:sldIdLst>
    <p:sldId id="330" r:id="rId5"/>
    <p:sldId id="295" r:id="rId6"/>
    <p:sldId id="332" r:id="rId7"/>
    <p:sldId id="344" r:id="rId8"/>
    <p:sldId id="338" r:id="rId9"/>
    <p:sldId id="359" r:id="rId10"/>
    <p:sldId id="360" r:id="rId11"/>
    <p:sldId id="361" r:id="rId12"/>
    <p:sldId id="362" r:id="rId13"/>
    <p:sldId id="363" r:id="rId14"/>
    <p:sldId id="364" r:id="rId15"/>
    <p:sldId id="365" r:id="rId16"/>
    <p:sldId id="366" r:id="rId17"/>
    <p:sldId id="367" r:id="rId18"/>
    <p:sldId id="350" r:id="rId19"/>
    <p:sldId id="331" r:id="rId20"/>
    <p:sldId id="345" r:id="rId21"/>
    <p:sldId id="352" r:id="rId22"/>
    <p:sldId id="379" r:id="rId23"/>
    <p:sldId id="380" r:id="rId24"/>
    <p:sldId id="381" r:id="rId25"/>
    <p:sldId id="382" r:id="rId26"/>
    <p:sldId id="383" r:id="rId27"/>
    <p:sldId id="402" r:id="rId28"/>
    <p:sldId id="384" r:id="rId29"/>
    <p:sldId id="386" r:id="rId30"/>
    <p:sldId id="385" r:id="rId31"/>
    <p:sldId id="378" r:id="rId32"/>
    <p:sldId id="348" r:id="rId33"/>
    <p:sldId id="370" r:id="rId34"/>
    <p:sldId id="399" r:id="rId35"/>
    <p:sldId id="394" r:id="rId36"/>
    <p:sldId id="400" r:id="rId37"/>
    <p:sldId id="395" r:id="rId38"/>
    <p:sldId id="396" r:id="rId39"/>
    <p:sldId id="401" r:id="rId40"/>
    <p:sldId id="397" r:id="rId41"/>
    <p:sldId id="393" r:id="rId42"/>
    <p:sldId id="369" r:id="rId43"/>
    <p:sldId id="373" r:id="rId44"/>
    <p:sldId id="376" r:id="rId45"/>
    <p:sldId id="353" r:id="rId46"/>
    <p:sldId id="372" r:id="rId47"/>
    <p:sldId id="388" r:id="rId48"/>
    <p:sldId id="389" r:id="rId49"/>
    <p:sldId id="398" r:id="rId50"/>
    <p:sldId id="391" r:id="rId51"/>
    <p:sldId id="387" r:id="rId52"/>
    <p:sldId id="390" r:id="rId53"/>
    <p:sldId id="392" r:id="rId54"/>
    <p:sldId id="327" r:id="rId5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hua.Preskitt" initials="JAP"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6" autoAdjust="0"/>
    <p:restoredTop sz="94660"/>
  </p:normalViewPr>
  <p:slideViewPr>
    <p:cSldViewPr>
      <p:cViewPr>
        <p:scale>
          <a:sx n="90" d="100"/>
          <a:sy n="90" d="100"/>
        </p:scale>
        <p:origin x="-564" y="-3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8" y="0"/>
            <a:ext cx="3037840"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970946" y="0"/>
            <a:ext cx="3037840" cy="464820"/>
          </a:xfrm>
          <a:prstGeom prst="rect">
            <a:avLst/>
          </a:prstGeom>
        </p:spPr>
        <p:txBody>
          <a:bodyPr vert="horz" lIns="92446" tIns="46223" rIns="92446" bIns="46223" rtlCol="0"/>
          <a:lstStyle>
            <a:lvl1pPr algn="r">
              <a:defRPr sz="1200"/>
            </a:lvl1pPr>
          </a:lstStyle>
          <a:p>
            <a:fld id="{69DC5413-D89E-48BE-BD2A-6506853E04CC}" type="datetimeFigureOut">
              <a:rPr lang="en-US" smtClean="0"/>
              <a:pPr/>
              <a:t>7/18/2013</a:t>
            </a:fld>
            <a:endParaRPr lang="en-US"/>
          </a:p>
        </p:txBody>
      </p:sp>
      <p:sp>
        <p:nvSpPr>
          <p:cNvPr id="4" name="Footer Placeholder 3"/>
          <p:cNvSpPr>
            <a:spLocks noGrp="1"/>
          </p:cNvSpPr>
          <p:nvPr>
            <p:ph type="ftr" sz="quarter" idx="2"/>
          </p:nvPr>
        </p:nvSpPr>
        <p:spPr>
          <a:xfrm>
            <a:off x="8" y="8829967"/>
            <a:ext cx="3037840" cy="464820"/>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970946" y="8829967"/>
            <a:ext cx="3037840" cy="464820"/>
          </a:xfrm>
          <a:prstGeom prst="rect">
            <a:avLst/>
          </a:prstGeom>
        </p:spPr>
        <p:txBody>
          <a:bodyPr vert="horz" lIns="92446" tIns="46223" rIns="92446" bIns="46223" rtlCol="0" anchor="b"/>
          <a:lstStyle>
            <a:lvl1pPr algn="r">
              <a:defRPr sz="1200"/>
            </a:lvl1pPr>
          </a:lstStyle>
          <a:p>
            <a:fld id="{A3916988-C61A-496C-B6B8-C74AFE6AA9EE}" type="slidenum">
              <a:rPr lang="en-US" smtClean="0"/>
              <a:pPr/>
              <a:t>‹#›</a:t>
            </a:fld>
            <a:endParaRPr lang="en-US"/>
          </a:p>
        </p:txBody>
      </p:sp>
    </p:spTree>
    <p:extLst>
      <p:ext uri="{BB962C8B-B14F-4D97-AF65-F5344CB8AC3E}">
        <p14:creationId xmlns:p14="http://schemas.microsoft.com/office/powerpoint/2010/main" xmlns="" val="2457442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7" y="0"/>
            <a:ext cx="3038649"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134" y="0"/>
            <a:ext cx="3038648" cy="465138"/>
          </a:xfrm>
          <a:prstGeom prst="rect">
            <a:avLst/>
          </a:prstGeom>
        </p:spPr>
        <p:txBody>
          <a:bodyPr vert="horz" lIns="91440" tIns="45720" rIns="91440" bIns="45720" rtlCol="0"/>
          <a:lstStyle>
            <a:lvl1pPr algn="r">
              <a:defRPr sz="1200"/>
            </a:lvl1pPr>
          </a:lstStyle>
          <a:p>
            <a:fld id="{5C7FE8C9-7C78-4CE3-B9C7-9585D954BA74}" type="datetimeFigureOut">
              <a:rPr lang="en-US" smtClean="0"/>
              <a:pPr/>
              <a:t>7/18/2013</a:t>
            </a:fld>
            <a:endParaRPr lang="en-US"/>
          </a:p>
        </p:txBody>
      </p:sp>
      <p:sp>
        <p:nvSpPr>
          <p:cNvPr id="4" name="Slide Image Placeholder 3"/>
          <p:cNvSpPr>
            <a:spLocks noGrp="1" noRot="1" noChangeAspect="1"/>
          </p:cNvSpPr>
          <p:nvPr>
            <p:ph type="sldImg" idx="2"/>
          </p:nvPr>
        </p:nvSpPr>
        <p:spPr>
          <a:xfrm>
            <a:off x="1181100" y="696913"/>
            <a:ext cx="4649788"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848" y="4416435"/>
            <a:ext cx="5608320" cy="41830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7" y="8829675"/>
            <a:ext cx="3038649"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134" y="8829675"/>
            <a:ext cx="3038648" cy="465138"/>
          </a:xfrm>
          <a:prstGeom prst="rect">
            <a:avLst/>
          </a:prstGeom>
        </p:spPr>
        <p:txBody>
          <a:bodyPr vert="horz" lIns="91440" tIns="45720" rIns="91440" bIns="45720" rtlCol="0" anchor="b"/>
          <a:lstStyle>
            <a:lvl1pPr algn="r">
              <a:defRPr sz="1200"/>
            </a:lvl1pPr>
          </a:lstStyle>
          <a:p>
            <a:fld id="{E3C58F59-9612-4050-8CE2-AE279CF1836B}" type="slidenum">
              <a:rPr lang="en-US" smtClean="0"/>
              <a:pPr/>
              <a:t>‹#›</a:t>
            </a:fld>
            <a:endParaRPr lang="en-US"/>
          </a:p>
        </p:txBody>
      </p:sp>
    </p:spTree>
    <p:extLst>
      <p:ext uri="{BB962C8B-B14F-4D97-AF65-F5344CB8AC3E}">
        <p14:creationId xmlns:p14="http://schemas.microsoft.com/office/powerpoint/2010/main" xmlns="" val="151324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FTD’s mission is not to create the new maintainers…that falls to the 82d &amp; 782d Training Groups…FTD’s mission is to take already great maintainers and make them even better!</a:t>
            </a:r>
            <a:endParaRPr lang="en-US" dirty="0"/>
          </a:p>
        </p:txBody>
      </p:sp>
      <p:sp>
        <p:nvSpPr>
          <p:cNvPr id="4" name="Slide Number Placeholder 3"/>
          <p:cNvSpPr>
            <a:spLocks noGrp="1"/>
          </p:cNvSpPr>
          <p:nvPr>
            <p:ph type="sldNum" sz="quarter" idx="10"/>
          </p:nvPr>
        </p:nvSpPr>
        <p:spPr/>
        <p:txBody>
          <a:bodyPr/>
          <a:lstStyle/>
          <a:p>
            <a:fld id="{23F241F6-EA70-4226-B975-77559B1F143B}"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05E8EE97-E8DD-48A5-A3E3-C300AF460284}" type="slidenum">
              <a:rPr lang="en-US" smtClean="0"/>
              <a:pPr/>
              <a:t>2</a:t>
            </a:fld>
            <a:endParaRPr lang="en-US" smtClean="0"/>
          </a:p>
        </p:txBody>
      </p:sp>
      <p:sp>
        <p:nvSpPr>
          <p:cNvPr id="13315" name="Rectangle 2"/>
          <p:cNvSpPr>
            <a:spLocks noGrp="1" noRot="1" noChangeAspect="1" noChangeArrowheads="1" noTextEdit="1"/>
          </p:cNvSpPr>
          <p:nvPr>
            <p:ph type="sldImg"/>
          </p:nvPr>
        </p:nvSpPr>
        <p:spPr>
          <a:xfrm>
            <a:off x="1189038" y="695325"/>
            <a:ext cx="4652962" cy="3489325"/>
          </a:xfrm>
          <a:ln/>
        </p:spPr>
      </p:sp>
      <p:sp>
        <p:nvSpPr>
          <p:cNvPr id="13316" name="Rectangle 3"/>
          <p:cNvSpPr>
            <a:spLocks noGrp="1" noChangeArrowheads="1"/>
          </p:cNvSpPr>
          <p:nvPr>
            <p:ph type="body" idx="1"/>
          </p:nvPr>
        </p:nvSpPr>
        <p:spPr>
          <a:xfrm>
            <a:off x="936739" y="4415791"/>
            <a:ext cx="5136931" cy="4184972"/>
          </a:xfrm>
          <a:noFill/>
          <a:ln/>
        </p:spPr>
        <p:txBody>
          <a:bodyPr/>
          <a:lstStyle/>
          <a:p>
            <a:pPr eaLnBrk="1" hangingPunct="1"/>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C58F59-9612-4050-8CE2-AE279CF1836B}" type="slidenum">
              <a:rPr lang="en-US" smtClean="0"/>
              <a:pPr/>
              <a:t>51</a:t>
            </a:fld>
            <a:endParaRPr lang="en-US"/>
          </a:p>
        </p:txBody>
      </p:sp>
    </p:spTree>
    <p:extLst>
      <p:ext uri="{BB962C8B-B14F-4D97-AF65-F5344CB8AC3E}">
        <p14:creationId xmlns:p14="http://schemas.microsoft.com/office/powerpoint/2010/main" xmlns="" val="2139333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7CF6FD3-5ADF-4FA4-9EE5-01D1D276BE88}" type="datetimeFigureOut">
              <a:rPr lang="en-US" smtClean="0"/>
              <a:pPr/>
              <a:t>7/18/2013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C93ABE7-5CD6-4349-BC89-77D24BDEF70C}" type="slidenum">
              <a:rPr lang="en-US" smtClean="0"/>
              <a:pPr/>
              <a:t>‹#›</a:t>
            </a:fld>
            <a:endParaRPr lang="en-US"/>
          </a:p>
        </p:txBody>
      </p:sp>
    </p:spTree>
    <p:extLst>
      <p:ext uri="{BB962C8B-B14F-4D97-AF65-F5344CB8AC3E}">
        <p14:creationId xmlns:p14="http://schemas.microsoft.com/office/powerpoint/2010/main" xmlns="" val="3534379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err="1" smtClean="0"/>
              <a:t>Secnd</a:t>
            </a:r>
            <a:r>
              <a:rPr lang="en-US" dirty="0" smtClean="0"/>
              <a:t>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A3ECF55-1AC5-4383-97EC-A90518F952BA}" type="slidenum">
              <a:rPr lang="en-US" smtClean="0"/>
              <a:pPr/>
              <a:t>‹#›</a:t>
            </a:fld>
            <a:endParaRPr lang="en-US"/>
          </a:p>
        </p:txBody>
      </p:sp>
    </p:spTree>
    <p:extLst>
      <p:ext uri="{BB962C8B-B14F-4D97-AF65-F5344CB8AC3E}">
        <p14:creationId xmlns:p14="http://schemas.microsoft.com/office/powerpoint/2010/main" xmlns="" val="2421818807"/>
      </p:ext>
    </p:extLst>
  </p:cSld>
  <p:clrMapOvr>
    <a:masterClrMapping/>
  </p:clrMapOvr>
  <p:transition spd="med">
    <p:split orient="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Template2_top copy.jpg"/>
          <p:cNvPicPr>
            <a:picLocks noChangeAspect="1"/>
          </p:cNvPicPr>
          <p:nvPr/>
        </p:nvPicPr>
        <p:blipFill>
          <a:blip r:embed="rId5" cstate="print"/>
          <a:stretch>
            <a:fillRect/>
          </a:stretch>
        </p:blipFill>
        <p:spPr>
          <a:xfrm>
            <a:off x="1" y="1"/>
            <a:ext cx="9143999" cy="932687"/>
          </a:xfrm>
          <a:prstGeom prst="rect">
            <a:avLst/>
          </a:prstGeom>
        </p:spPr>
      </p:pic>
      <p:pic>
        <p:nvPicPr>
          <p:cNvPr id="8" name="Picture 7" descr="Template2_bottom copy.jpg"/>
          <p:cNvPicPr>
            <a:picLocks noChangeAspect="1"/>
          </p:cNvPicPr>
          <p:nvPr/>
        </p:nvPicPr>
        <p:blipFill>
          <a:blip r:embed="rId6" cstate="print"/>
          <a:stretch>
            <a:fillRect/>
          </a:stretch>
        </p:blipFill>
        <p:spPr>
          <a:xfrm>
            <a:off x="0" y="6166105"/>
            <a:ext cx="9144000" cy="688848"/>
          </a:xfrm>
          <a:prstGeom prst="rect">
            <a:avLst/>
          </a:prstGeom>
        </p:spPr>
      </p:pic>
      <p:sp>
        <p:nvSpPr>
          <p:cNvPr id="2" name="Title Placeholder 1"/>
          <p:cNvSpPr>
            <a:spLocks noGrp="1"/>
          </p:cNvSpPr>
          <p:nvPr>
            <p:ph type="title"/>
          </p:nvPr>
        </p:nvSpPr>
        <p:spPr>
          <a:xfrm>
            <a:off x="0" y="1"/>
            <a:ext cx="9144000" cy="838200"/>
          </a:xfrm>
          <a:prstGeom prst="rect">
            <a:avLst/>
          </a:prstGeom>
          <a:effectLst>
            <a:outerShdw blurRad="50800" dist="38100" dir="2700000" algn="tl" rotWithShape="0">
              <a:prstClr val="black">
                <a:alpha val="40000"/>
              </a:prstClr>
            </a:outerShdw>
          </a:effectLst>
        </p:spPr>
        <p:txBody>
          <a:bodyPr vert="horz" lIns="91429" tIns="45715" rIns="91429" bIns="45715" rtlCol="0" anchor="ctr">
            <a:normAutofit/>
            <a:scene3d>
              <a:camera prst="orthographicFront"/>
              <a:lightRig rig="threePt" dir="t"/>
            </a:scene3d>
            <a:sp3d extrusionH="57150">
              <a:bevelT w="38100" h="38100" prst="convex"/>
            </a:sp3d>
          </a:bodyPr>
          <a:lstStyle/>
          <a:p>
            <a:r>
              <a:rPr lang="en-US" dirty="0" smtClean="0"/>
              <a:t>Click to edit Master title style</a:t>
            </a:r>
            <a:endParaRPr lang="en-US" dirty="0"/>
          </a:p>
        </p:txBody>
      </p:sp>
      <p:sp>
        <p:nvSpPr>
          <p:cNvPr id="3" name="Text Placeholder 2"/>
          <p:cNvSpPr>
            <a:spLocks noGrp="1"/>
          </p:cNvSpPr>
          <p:nvPr>
            <p:ph type="body" idx="1"/>
          </p:nvPr>
        </p:nvSpPr>
        <p:spPr>
          <a:xfrm>
            <a:off x="152400" y="1066801"/>
            <a:ext cx="8839200" cy="5029200"/>
          </a:xfrm>
          <a:prstGeom prst="rect">
            <a:avLst/>
          </a:prstGeom>
        </p:spPr>
        <p:txBody>
          <a:bodyPr vert="horz" lIns="91429" tIns="45715" rIns="91429" bIns="45715"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Lst>
  <p:txStyles>
    <p:titleStyle>
      <a:lvl1pPr algn="ctr" defTabSz="914295" rtl="0" eaLnBrk="1" latinLnBrk="0" hangingPunct="1">
        <a:spcBef>
          <a:spcPct val="0"/>
        </a:spcBef>
        <a:buNone/>
        <a:defRPr sz="3600" b="0" kern="1200">
          <a:solidFill>
            <a:schemeClr val="bg1"/>
          </a:solidFill>
          <a:effectLst>
            <a:outerShdw blurRad="152400" dist="114300" dir="2700000" algn="tl" rotWithShape="0">
              <a:prstClr val="black">
                <a:alpha val="98000"/>
              </a:prstClr>
            </a:outerShdw>
          </a:effectLst>
          <a:latin typeface="Times New Roman" pitchFamily="18" charset="0"/>
          <a:ea typeface="+mj-ea"/>
          <a:cs typeface="Times New Roman" pitchFamily="18" charset="0"/>
        </a:defRPr>
      </a:lvl1pPr>
    </p:titleStyle>
    <p:bodyStyle>
      <a:lvl1pPr marL="342861" indent="-342861" algn="l" defTabSz="914295" rtl="0" eaLnBrk="1" latinLnBrk="0" hangingPunct="1">
        <a:spcBef>
          <a:spcPct val="20000"/>
        </a:spcBef>
        <a:buFont typeface="Arial" pitchFamily="34" charset="0"/>
        <a:buChar char="•"/>
        <a:defRPr sz="2800" b="1" kern="1200">
          <a:solidFill>
            <a:schemeClr val="tx1"/>
          </a:solidFill>
          <a:latin typeface="Times New Roman" pitchFamily="18" charset="0"/>
          <a:ea typeface="+mn-ea"/>
          <a:cs typeface="Times New Roman" pitchFamily="18" charset="0"/>
        </a:defRPr>
      </a:lvl1pPr>
      <a:lvl2pPr marL="742865" indent="-285717" algn="l" defTabSz="914295"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2pPr>
      <a:lvl3pPr marL="1142869" indent="-228574" algn="l" defTabSz="914295"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3pPr>
      <a:lvl4pPr marL="1600016" indent="-228574" algn="l" defTabSz="914295"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4pPr>
      <a:lvl5pPr marL="2057164" indent="-228574" algn="l" defTabSz="914295"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5pPr>
      <a:lvl6pPr marL="2514311" indent="-228574" algn="l" defTabSz="9142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8" indent="-228574" algn="l" defTabSz="9142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06" indent="-228574" algn="l" defTabSz="9142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4" indent="-228574" algn="l" defTabSz="91429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5" rtl="0" eaLnBrk="1" latinLnBrk="0" hangingPunct="1">
        <a:defRPr sz="1800" kern="1200">
          <a:solidFill>
            <a:schemeClr val="tx1"/>
          </a:solidFill>
          <a:latin typeface="+mn-lt"/>
          <a:ea typeface="+mn-ea"/>
          <a:cs typeface="+mn-cs"/>
        </a:defRPr>
      </a:lvl1pPr>
      <a:lvl2pPr marL="457147" algn="l" defTabSz="914295" rtl="0" eaLnBrk="1" latinLnBrk="0" hangingPunct="1">
        <a:defRPr sz="1800" kern="1200">
          <a:solidFill>
            <a:schemeClr val="tx1"/>
          </a:solidFill>
          <a:latin typeface="+mn-lt"/>
          <a:ea typeface="+mn-ea"/>
          <a:cs typeface="+mn-cs"/>
        </a:defRPr>
      </a:lvl2pPr>
      <a:lvl3pPr marL="914295" algn="l" defTabSz="914295" rtl="0" eaLnBrk="1" latinLnBrk="0" hangingPunct="1">
        <a:defRPr sz="1800" kern="1200">
          <a:solidFill>
            <a:schemeClr val="tx1"/>
          </a:solidFill>
          <a:latin typeface="+mn-lt"/>
          <a:ea typeface="+mn-ea"/>
          <a:cs typeface="+mn-cs"/>
        </a:defRPr>
      </a:lvl3pPr>
      <a:lvl4pPr marL="1371443" algn="l" defTabSz="914295" rtl="0" eaLnBrk="1" latinLnBrk="0" hangingPunct="1">
        <a:defRPr sz="1800" kern="1200">
          <a:solidFill>
            <a:schemeClr val="tx1"/>
          </a:solidFill>
          <a:latin typeface="+mn-lt"/>
          <a:ea typeface="+mn-ea"/>
          <a:cs typeface="+mn-cs"/>
        </a:defRPr>
      </a:lvl4pPr>
      <a:lvl5pPr marL="1828590" algn="l" defTabSz="914295" rtl="0" eaLnBrk="1" latinLnBrk="0" hangingPunct="1">
        <a:defRPr sz="1800" kern="1200">
          <a:solidFill>
            <a:schemeClr val="tx1"/>
          </a:solidFill>
          <a:latin typeface="+mn-lt"/>
          <a:ea typeface="+mn-ea"/>
          <a:cs typeface="+mn-cs"/>
        </a:defRPr>
      </a:lvl5pPr>
      <a:lvl6pPr marL="2285737" algn="l" defTabSz="914295" rtl="0" eaLnBrk="1" latinLnBrk="0" hangingPunct="1">
        <a:defRPr sz="1800" kern="1200">
          <a:solidFill>
            <a:schemeClr val="tx1"/>
          </a:solidFill>
          <a:latin typeface="+mn-lt"/>
          <a:ea typeface="+mn-ea"/>
          <a:cs typeface="+mn-cs"/>
        </a:defRPr>
      </a:lvl6pPr>
      <a:lvl7pPr marL="2742885" algn="l" defTabSz="914295" rtl="0" eaLnBrk="1" latinLnBrk="0" hangingPunct="1">
        <a:defRPr sz="1800" kern="1200">
          <a:solidFill>
            <a:schemeClr val="tx1"/>
          </a:solidFill>
          <a:latin typeface="+mn-lt"/>
          <a:ea typeface="+mn-ea"/>
          <a:cs typeface="+mn-cs"/>
        </a:defRPr>
      </a:lvl7pPr>
      <a:lvl8pPr marL="3200032" algn="l" defTabSz="914295" rtl="0" eaLnBrk="1" latinLnBrk="0" hangingPunct="1">
        <a:defRPr sz="1800" kern="1200">
          <a:solidFill>
            <a:schemeClr val="tx1"/>
          </a:solidFill>
          <a:latin typeface="+mn-lt"/>
          <a:ea typeface="+mn-ea"/>
          <a:cs typeface="+mn-cs"/>
        </a:defRPr>
      </a:lvl8pPr>
      <a:lvl9pPr marL="3657180" algn="l" defTabSz="9142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nellis.eim.acc.af.mil/det13/Picture%20Library/aetc.jpg" TargetMode="External"/><Relationship Id="rId3" Type="http://schemas.openxmlformats.org/officeDocument/2006/relationships/slide" Target="slide6.xml"/><Relationship Id="rId7" Type="http://schemas.openxmlformats.org/officeDocument/2006/relationships/slide" Target="slide43.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31.xml"/><Relationship Id="rId4" Type="http://schemas.openxmlformats.org/officeDocument/2006/relationships/slide" Target="slide28.xml"/><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982TRG_CCK@sheppard.af.mil" TargetMode="External"/><Relationship Id="rId2" Type="http://schemas.openxmlformats.org/officeDocument/2006/relationships/hyperlink" Target="https://app-eis.aetc.af.mil/amt/default.aspx"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mailto:madison.gilbert.1@us.af.mi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mailto:cody.pratt@ellsworth.af.mi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sheppard.eis.aetc.af.mil/982TRG/dtms/FTD%20FTSS%20Interace/Forms/AllItems.asp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cstate="print"/>
          <a:srcRect/>
          <a:stretch>
            <a:fillRect/>
          </a:stretch>
        </p:blipFill>
        <p:spPr bwMode="auto">
          <a:xfrm>
            <a:off x="632937" y="276807"/>
            <a:ext cx="7923245" cy="2940878"/>
          </a:xfrm>
          <a:prstGeom prst="rect">
            <a:avLst/>
          </a:prstGeom>
          <a:noFill/>
          <a:ln w="9525">
            <a:noFill/>
            <a:miter lim="800000"/>
            <a:headEnd/>
            <a:tailEnd/>
          </a:ln>
          <a:effectLst/>
        </p:spPr>
      </p:pic>
      <p:sp>
        <p:nvSpPr>
          <p:cNvPr id="12" name="Title 1"/>
          <p:cNvSpPr txBox="1">
            <a:spLocks/>
          </p:cNvSpPr>
          <p:nvPr/>
        </p:nvSpPr>
        <p:spPr>
          <a:xfrm>
            <a:off x="685800" y="4173890"/>
            <a:ext cx="7772400" cy="1470025"/>
          </a:xfrm>
          <a:prstGeom prst="rect">
            <a:avLst/>
          </a:prstGeom>
        </p:spPr>
        <p:txBody>
          <a:bodyPr vert="horz" lIns="91440" tIns="45720" rIns="91440" bIns="45720" rtlCol="0" anchor="ctr">
            <a:normAutofit fontScale="7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3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Copperplate Gothic Bold" pitchFamily="34" charset="0"/>
                <a:ea typeface="+mj-ea"/>
                <a:cs typeface="+mj-cs"/>
              </a:rPr>
              <a:t>Our Vision</a:t>
            </a:r>
            <a:r>
              <a:rPr kumimoji="0" lang="en-US" sz="4400" b="0" i="0" u="none" strike="noStrike" kern="1200" cap="none" spc="0" normalizeH="0" baseline="0" noProof="0" dirty="0" smtClean="0">
                <a:ln>
                  <a:noFill/>
                </a:ln>
                <a:solidFill>
                  <a:schemeClr val="bg1"/>
                </a:solidFill>
                <a:effectLst/>
                <a:uLnTx/>
                <a:uFillTx/>
                <a:latin typeface="Copperplate Gothic Bold" pitchFamily="34" charset="0"/>
                <a:ea typeface="+mj-ea"/>
                <a:cs typeface="+mj-cs"/>
              </a:rPr>
              <a:t/>
            </a:r>
            <a:br>
              <a:rPr kumimoji="0" lang="en-US" sz="4400" b="0" i="0" u="none" strike="noStrike" kern="1200" cap="none" spc="0" normalizeH="0" baseline="0" noProof="0" dirty="0" smtClean="0">
                <a:ln>
                  <a:noFill/>
                </a:ln>
                <a:solidFill>
                  <a:schemeClr val="bg1"/>
                </a:solidFill>
                <a:effectLst/>
                <a:uLnTx/>
                <a:uFillTx/>
                <a:latin typeface="Copperplate Gothic Bold" pitchFamily="34" charset="0"/>
                <a:ea typeface="+mj-ea"/>
                <a:cs typeface="+mj-cs"/>
              </a:rPr>
            </a:br>
            <a:r>
              <a:rPr kumimoji="0" lang="en-US" sz="4400" b="1" i="0" u="none" strike="noStrike" kern="1200" cap="none" spc="0" normalizeH="0" baseline="0" noProof="0" dirty="0" smtClean="0">
                <a:ln w="11430"/>
                <a:solidFill>
                  <a:schemeClr val="bg1"/>
                </a:solidFill>
                <a:effectLst>
                  <a:outerShdw blurRad="80000" dist="40000" dir="5040000" algn="tl">
                    <a:srgbClr val="000000">
                      <a:alpha val="30000"/>
                    </a:srgbClr>
                  </a:outerShdw>
                </a:effectLst>
                <a:uLnTx/>
                <a:uFillTx/>
                <a:latin typeface="Arial" pitchFamily="34" charset="0"/>
                <a:ea typeface="Calibri" pitchFamily="34" charset="0"/>
                <a:cs typeface="Times New Roman" pitchFamily="18" charset="0"/>
              </a:rPr>
              <a:t> </a:t>
            </a:r>
            <a:r>
              <a:rPr kumimoji="0" lang="en-US" sz="3200" b="1" i="0" u="none" strike="noStrike" kern="1200" cap="none" spc="0" normalizeH="0" baseline="0" noProof="0" dirty="0" smtClean="0">
                <a:ln w="11430"/>
                <a:solidFill>
                  <a:schemeClr val="bg1"/>
                </a:solidFill>
                <a:effectLst>
                  <a:outerShdw blurRad="80000" dist="40000" dir="5040000" algn="tl">
                    <a:srgbClr val="000000">
                      <a:alpha val="30000"/>
                    </a:srgbClr>
                  </a:outerShdw>
                </a:effectLst>
                <a:uLnTx/>
                <a:uFillTx/>
                <a:latin typeface="Copperplate Gothic Bold" pitchFamily="34" charset="0"/>
                <a:ea typeface="Calibri" pitchFamily="34" charset="0"/>
                <a:cs typeface="Times New Roman" pitchFamily="18" charset="0"/>
              </a:rPr>
              <a:t>Provide field training and training support that makes a lasting difference</a:t>
            </a:r>
            <a:endParaRPr kumimoji="0" lang="en-US" sz="3200" b="0" i="0" u="none" strike="noStrike" kern="1200" cap="none" spc="0" normalizeH="0" baseline="0" noProof="0" dirty="0">
              <a:ln>
                <a:noFill/>
              </a:ln>
              <a:solidFill>
                <a:schemeClr val="bg1"/>
              </a:solidFill>
              <a:effectLst/>
              <a:uLnTx/>
              <a:uFillTx/>
              <a:latin typeface="Copperplate Gothic Bold" pitchFamily="34" charset="0"/>
              <a:ea typeface="+mj-ea"/>
              <a:cs typeface="+mj-cs"/>
            </a:endParaRPr>
          </a:p>
        </p:txBody>
      </p:sp>
      <p:sp>
        <p:nvSpPr>
          <p:cNvPr id="13" name="Subtitle 2"/>
          <p:cNvSpPr txBox="1">
            <a:spLocks/>
          </p:cNvSpPr>
          <p:nvPr/>
        </p:nvSpPr>
        <p:spPr>
          <a:xfrm>
            <a:off x="990600" y="5638800"/>
            <a:ext cx="7543800" cy="14478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Copperplate Gothic Bold" pitchFamily="34" charset="0"/>
                <a:ea typeface="+mn-ea"/>
                <a:cs typeface="+mn-cs"/>
              </a:rPr>
              <a:t>Our Mission</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w="11430"/>
                <a:solidFill>
                  <a:schemeClr val="bg1"/>
                </a:solidFill>
                <a:effectLst>
                  <a:outerShdw blurRad="80000" dist="40000" dir="5040000" algn="tl">
                    <a:srgbClr val="000000">
                      <a:alpha val="30000"/>
                    </a:srgbClr>
                  </a:outerShdw>
                </a:effectLst>
                <a:uLnTx/>
                <a:uFillTx/>
                <a:latin typeface="Copperplate Gothic Bold" pitchFamily="34" charset="0"/>
                <a:ea typeface="Calibri" pitchFamily="34" charset="0"/>
                <a:cs typeface="Times New Roman" pitchFamily="18" charset="0"/>
              </a:rPr>
              <a:t>Make great maintainers even better</a:t>
            </a:r>
            <a:endParaRPr kumimoji="0" lang="en-US" sz="2400" b="0" i="0" u="none" strike="noStrike" kern="1200" cap="none" spc="0" normalizeH="0" baseline="0" noProof="0" dirty="0" smtClean="0">
              <a:ln>
                <a:noFill/>
              </a:ln>
              <a:solidFill>
                <a:schemeClr val="bg1"/>
              </a:solidFill>
              <a:effectLst/>
              <a:uLnTx/>
              <a:uFillTx/>
              <a:latin typeface="Copperplate Gothic Bold" pitchFamily="34" charset="0"/>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4400" b="0" i="0" u="none" strike="noStrike" kern="1200" cap="none" spc="0" normalizeH="0" baseline="0" noProof="0" dirty="0" smtClean="0">
              <a:ln>
                <a:noFill/>
              </a:ln>
              <a:solidFill>
                <a:schemeClr val="tx1">
                  <a:tint val="75000"/>
                </a:schemeClr>
              </a:solidFill>
              <a:effectLst/>
              <a:uLnTx/>
              <a:uFillTx/>
              <a:latin typeface="Copperplate Gothic Bold" pitchFamily="34" charset="0"/>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4400" b="0" i="0" u="none" strike="noStrike" kern="1200" cap="none" spc="0" normalizeH="0" baseline="0" noProof="0" dirty="0">
              <a:ln>
                <a:noFill/>
              </a:ln>
              <a:solidFill>
                <a:schemeClr val="tx1">
                  <a:tint val="75000"/>
                </a:schemeClr>
              </a:solidFill>
              <a:effectLst/>
              <a:uLnTx/>
              <a:uFillTx/>
              <a:latin typeface="Copperplate Gothic Bold" pitchFamily="34" charset="0"/>
              <a:ea typeface="+mn-ea"/>
              <a:cs typeface="+mn-cs"/>
            </a:endParaRPr>
          </a:p>
        </p:txBody>
      </p:sp>
      <p:pic>
        <p:nvPicPr>
          <p:cNvPr id="14" name="Picture 6" descr="\\spdfs02702\982TRG\MXS\ITU\Flight_Public\982 Brand Project\982MXS.png"/>
          <p:cNvPicPr>
            <a:picLocks noChangeAspect="1" noChangeArrowheads="1"/>
          </p:cNvPicPr>
          <p:nvPr/>
        </p:nvPicPr>
        <p:blipFill>
          <a:blip r:embed="rId4" cstate="print"/>
          <a:srcRect/>
          <a:stretch>
            <a:fillRect/>
          </a:stretch>
        </p:blipFill>
        <p:spPr bwMode="auto">
          <a:xfrm>
            <a:off x="4189434" y="3329934"/>
            <a:ext cx="774449" cy="851601"/>
          </a:xfrm>
          <a:prstGeom prst="rect">
            <a:avLst/>
          </a:prstGeom>
          <a:noFill/>
        </p:spPr>
      </p:pic>
      <p:pic>
        <p:nvPicPr>
          <p:cNvPr id="15" name="Picture 2">
            <a:hlinkClick r:id="" action="ppaction://noaction"/>
          </p:cNvPr>
          <p:cNvPicPr>
            <a:picLocks noChangeAspect="1" noChangeArrowheads="1"/>
          </p:cNvPicPr>
          <p:nvPr/>
        </p:nvPicPr>
        <p:blipFill>
          <a:blip r:embed="rId5" cstate="print"/>
          <a:srcRect/>
          <a:stretch>
            <a:fillRect/>
          </a:stretch>
        </p:blipFill>
        <p:spPr bwMode="auto">
          <a:xfrm>
            <a:off x="3340347" y="3410292"/>
            <a:ext cx="755532" cy="797767"/>
          </a:xfrm>
          <a:prstGeom prst="rect">
            <a:avLst/>
          </a:prstGeom>
          <a:noFill/>
          <a:ln w="9525">
            <a:noFill/>
            <a:miter lim="800000"/>
            <a:headEnd/>
            <a:tailEnd/>
          </a:ln>
          <a:effectLst/>
        </p:spPr>
      </p:pic>
      <p:pic>
        <p:nvPicPr>
          <p:cNvPr id="16" name="Picture 3">
            <a:hlinkClick r:id="" action="ppaction://noaction"/>
          </p:cNvPr>
          <p:cNvPicPr>
            <a:picLocks noChangeAspect="1" noChangeArrowheads="1"/>
          </p:cNvPicPr>
          <p:nvPr/>
        </p:nvPicPr>
        <p:blipFill>
          <a:blip r:embed="rId6" cstate="print"/>
          <a:srcRect/>
          <a:stretch>
            <a:fillRect/>
          </a:stretch>
        </p:blipFill>
        <p:spPr bwMode="auto">
          <a:xfrm>
            <a:off x="5089218" y="3433622"/>
            <a:ext cx="721660" cy="794658"/>
          </a:xfrm>
          <a:prstGeom prst="rect">
            <a:avLst/>
          </a:prstGeom>
          <a:noFill/>
          <a:ln w="9525">
            <a:noFill/>
            <a:miter lim="800000"/>
            <a:headEnd/>
            <a:tailEnd/>
          </a:ln>
          <a:effectLst/>
        </p:spPr>
      </p:pic>
      <p:sp>
        <p:nvSpPr>
          <p:cNvPr id="8" name="TextBox 7"/>
          <p:cNvSpPr txBox="1"/>
          <p:nvPr/>
        </p:nvSpPr>
        <p:spPr>
          <a:xfrm rot="21049107">
            <a:off x="5253313" y="5745656"/>
            <a:ext cx="2362200" cy="646331"/>
          </a:xfrm>
          <a:prstGeom prst="rect">
            <a:avLst/>
          </a:prstGeom>
          <a:noFill/>
        </p:spPr>
        <p:txBody>
          <a:bodyPr wrap="square" rtlCol="0">
            <a:spAutoFit/>
          </a:bodyPr>
          <a:lstStyle/>
          <a:p>
            <a:r>
              <a:rPr lang="en-US" sz="2400" b="1" dirty="0" smtClean="0">
                <a:solidFill>
                  <a:srgbClr val="FF0000"/>
                </a:solidFill>
                <a:latin typeface="Freestyle Script" pitchFamily="66" charset="0"/>
              </a:rPr>
              <a:t>&amp;</a:t>
            </a:r>
            <a:r>
              <a:rPr lang="en-US" sz="3600" b="1" dirty="0" smtClean="0">
                <a:solidFill>
                  <a:srgbClr val="FF0000"/>
                </a:solidFill>
                <a:latin typeface="Freestyle Script" pitchFamily="66" charset="0"/>
              </a:rPr>
              <a:t> communicators</a:t>
            </a:r>
            <a:endParaRPr lang="en-US" sz="3600" b="1" dirty="0">
              <a:solidFill>
                <a:srgbClr val="FF0000"/>
              </a:solidFill>
              <a:latin typeface="Freestyle Script" pitchFamily="66" charset="0"/>
            </a:endParaRPr>
          </a:p>
        </p:txBody>
      </p:sp>
      <p:sp>
        <p:nvSpPr>
          <p:cNvPr id="10" name="TextBox 9"/>
          <p:cNvSpPr txBox="1"/>
          <p:nvPr/>
        </p:nvSpPr>
        <p:spPr>
          <a:xfrm>
            <a:off x="5562600" y="6400800"/>
            <a:ext cx="457200" cy="646331"/>
          </a:xfrm>
          <a:prstGeom prst="rect">
            <a:avLst/>
          </a:prstGeom>
          <a:noFill/>
        </p:spPr>
        <p:txBody>
          <a:bodyPr wrap="square" rtlCol="0">
            <a:spAutoFit/>
          </a:bodyPr>
          <a:lstStyle/>
          <a:p>
            <a:r>
              <a:rPr lang="en-US" sz="3600" dirty="0" smtClean="0">
                <a:solidFill>
                  <a:srgbClr val="FF0000"/>
                </a:solidFill>
                <a:latin typeface="Freestyle Script" pitchFamily="66" charset="0"/>
              </a:rPr>
              <a:t>^</a:t>
            </a:r>
            <a:endParaRPr lang="en-US" sz="3600" dirty="0">
              <a:solidFill>
                <a:srgbClr val="FF0000"/>
              </a:solidFill>
              <a:latin typeface="Freestyle Script" pitchFamily="66" charset="0"/>
            </a:endParaRPr>
          </a:p>
        </p:txBody>
      </p:sp>
    </p:spTree>
    <p:extLst>
      <p:ext uri="{BB962C8B-B14F-4D97-AF65-F5344CB8AC3E}">
        <p14:creationId xmlns:p14="http://schemas.microsoft.com/office/powerpoint/2010/main" xmlns="" val="3261927150"/>
      </p:ext>
    </p:extLst>
  </p:cSld>
  <p:clrMapOvr>
    <a:masterClrMapping/>
  </p:clrMapOvr>
  <p:transition spd="med">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rotWithShape="1">
          <a:blip r:embed="rId2" cstate="print"/>
          <a:srcRect/>
          <a:stretch/>
        </p:blipFill>
        <p:spPr bwMode="auto">
          <a:xfrm>
            <a:off x="238125" y="2314579"/>
            <a:ext cx="7239000" cy="3752850"/>
          </a:xfrm>
          <a:prstGeom prst="rect">
            <a:avLst/>
          </a:prstGeom>
          <a:ln>
            <a:solidFill>
              <a:schemeClr val="tx1"/>
            </a:solidFill>
          </a:ln>
          <a:extLst>
            <a:ext uri="{53640926-AAD7-44D8-BBD7-CCE9431645EC}">
              <a14:shadowObscured xmlns:a14="http://schemas.microsoft.com/office/drawing/2010/main" xmlns=""/>
            </a:ext>
          </a:extLst>
        </p:spPr>
      </p:pic>
      <p:sp>
        <p:nvSpPr>
          <p:cNvPr id="2" name="Title 1"/>
          <p:cNvSpPr>
            <a:spLocks noGrp="1"/>
          </p:cNvSpPr>
          <p:nvPr>
            <p:ph type="title"/>
          </p:nvPr>
        </p:nvSpPr>
        <p:spPr/>
        <p:txBody>
          <a:bodyPr/>
          <a:lstStyle/>
          <a:p>
            <a:r>
              <a:rPr lang="en-US" dirty="0" smtClean="0"/>
              <a:t>DB Manager: Initial Programming</a:t>
            </a:r>
            <a:endParaRPr lang="en-US" dirty="0"/>
          </a:p>
        </p:txBody>
      </p:sp>
      <p:sp>
        <p:nvSpPr>
          <p:cNvPr id="3" name="Content Placeholder 2"/>
          <p:cNvSpPr>
            <a:spLocks noGrp="1"/>
          </p:cNvSpPr>
          <p:nvPr>
            <p:ph idx="1"/>
          </p:nvPr>
        </p:nvSpPr>
        <p:spPr>
          <a:xfrm>
            <a:off x="152400" y="990600"/>
            <a:ext cx="8839200" cy="5029200"/>
          </a:xfrm>
        </p:spPr>
        <p:txBody>
          <a:bodyPr>
            <a:normAutofit/>
          </a:bodyPr>
          <a:lstStyle/>
          <a:p>
            <a:r>
              <a:rPr lang="en-US" dirty="0" smtClean="0"/>
              <a:t>Step 5: Use the Installation Wizard to link the frontend to the backend by clicking </a:t>
            </a:r>
            <a:r>
              <a:rPr lang="en-US" dirty="0" err="1" smtClean="0"/>
              <a:t>InstallWizard</a:t>
            </a:r>
            <a:r>
              <a:rPr lang="en-US" dirty="0" smtClean="0"/>
              <a:t> and Link My Tables. </a:t>
            </a:r>
          </a:p>
        </p:txBody>
      </p:sp>
      <p:cxnSp>
        <p:nvCxnSpPr>
          <p:cNvPr id="14" name="Straight Arrow Connector 13"/>
          <p:cNvCxnSpPr/>
          <p:nvPr/>
        </p:nvCxnSpPr>
        <p:spPr>
          <a:xfrm flipV="1">
            <a:off x="12191999" y="3854602"/>
            <a:ext cx="762001" cy="51527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4191000" y="5309485"/>
            <a:ext cx="48006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5. Click </a:t>
            </a:r>
            <a:r>
              <a:rPr lang="en-US" sz="2000" dirty="0" err="1" smtClean="0">
                <a:latin typeface="Times New Roman" pitchFamily="18" charset="0"/>
                <a:cs typeface="Times New Roman" pitchFamily="18" charset="0"/>
              </a:rPr>
              <a:t>InstallWizard</a:t>
            </a:r>
            <a:r>
              <a:rPr lang="en-US" sz="2000" dirty="0" smtClean="0">
                <a:latin typeface="Times New Roman" pitchFamily="18" charset="0"/>
                <a:cs typeface="Times New Roman" pitchFamily="18" charset="0"/>
              </a:rPr>
              <a:t> (a pop-up window will appear) and then click Link My Tables</a:t>
            </a:r>
            <a:endParaRPr lang="en-US" sz="2000" dirty="0">
              <a:latin typeface="Times New Roman" pitchFamily="18" charset="0"/>
              <a:cs typeface="Times New Roman" pitchFamily="18" charset="0"/>
            </a:endParaRPr>
          </a:p>
        </p:txBody>
      </p:sp>
      <p:cxnSp>
        <p:nvCxnSpPr>
          <p:cNvPr id="19" name="Straight Arrow Connector 18"/>
          <p:cNvCxnSpPr>
            <a:stCxn id="18" idx="1"/>
          </p:cNvCxnSpPr>
          <p:nvPr/>
        </p:nvCxnSpPr>
        <p:spPr>
          <a:xfrm flipH="1" flipV="1">
            <a:off x="838200" y="4419600"/>
            <a:ext cx="3352800" cy="124382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18" idx="1"/>
          </p:cNvCxnSpPr>
          <p:nvPr/>
        </p:nvCxnSpPr>
        <p:spPr>
          <a:xfrm flipH="1" flipV="1">
            <a:off x="3429000" y="3854602"/>
            <a:ext cx="762000" cy="180882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140350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rotWithShape="1">
          <a:blip r:embed="rId2" cstate="print"/>
          <a:srcRect/>
          <a:stretch/>
        </p:blipFill>
        <p:spPr bwMode="auto">
          <a:xfrm>
            <a:off x="228600" y="2133600"/>
            <a:ext cx="5562600" cy="2726113"/>
          </a:xfrm>
          <a:prstGeom prst="rect">
            <a:avLst/>
          </a:prstGeom>
          <a:ln>
            <a:noFill/>
          </a:ln>
          <a:extLst>
            <a:ext uri="{53640926-AAD7-44D8-BBD7-CCE9431645EC}">
              <a14:shadowObscured xmlns:a14="http://schemas.microsoft.com/office/drawing/2010/main" xmlns=""/>
            </a:ext>
          </a:extLst>
        </p:spPr>
      </p:pic>
      <p:sp>
        <p:nvSpPr>
          <p:cNvPr id="2" name="Title 1"/>
          <p:cNvSpPr>
            <a:spLocks noGrp="1"/>
          </p:cNvSpPr>
          <p:nvPr>
            <p:ph type="title"/>
          </p:nvPr>
        </p:nvSpPr>
        <p:spPr/>
        <p:txBody>
          <a:bodyPr/>
          <a:lstStyle/>
          <a:p>
            <a:r>
              <a:rPr lang="en-US" dirty="0"/>
              <a:t>DB Manager: Initial Programming</a:t>
            </a:r>
          </a:p>
        </p:txBody>
      </p:sp>
      <p:sp>
        <p:nvSpPr>
          <p:cNvPr id="3" name="Content Placeholder 2"/>
          <p:cNvSpPr>
            <a:spLocks noGrp="1"/>
          </p:cNvSpPr>
          <p:nvPr>
            <p:ph idx="1"/>
          </p:nvPr>
        </p:nvSpPr>
        <p:spPr>
          <a:xfrm>
            <a:off x="152400" y="990600"/>
            <a:ext cx="8839200" cy="5029200"/>
          </a:xfrm>
        </p:spPr>
        <p:txBody>
          <a:bodyPr>
            <a:normAutofit/>
          </a:bodyPr>
          <a:lstStyle/>
          <a:p>
            <a:r>
              <a:rPr lang="en-US" dirty="0" smtClean="0"/>
              <a:t>Step 6: Check “Always Prompt for New Location” and then click “Select All” and “OK”. </a:t>
            </a:r>
          </a:p>
        </p:txBody>
      </p:sp>
      <p:cxnSp>
        <p:nvCxnSpPr>
          <p:cNvPr id="14" name="Straight Arrow Connector 13"/>
          <p:cNvCxnSpPr/>
          <p:nvPr/>
        </p:nvCxnSpPr>
        <p:spPr>
          <a:xfrm flipV="1">
            <a:off x="12191999" y="3854602"/>
            <a:ext cx="762001" cy="51527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4724400" y="4846116"/>
            <a:ext cx="4191000"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6. Check “Always Prompt for New Location”, click Select All, and click OK </a:t>
            </a:r>
            <a:endParaRPr lang="en-US" sz="2000" dirty="0">
              <a:latin typeface="Times New Roman" pitchFamily="18" charset="0"/>
              <a:cs typeface="Times New Roman" pitchFamily="18" charset="0"/>
            </a:endParaRPr>
          </a:p>
        </p:txBody>
      </p:sp>
      <p:cxnSp>
        <p:nvCxnSpPr>
          <p:cNvPr id="19" name="Straight Arrow Connector 18"/>
          <p:cNvCxnSpPr>
            <a:stCxn id="18" idx="1"/>
          </p:cNvCxnSpPr>
          <p:nvPr/>
        </p:nvCxnSpPr>
        <p:spPr>
          <a:xfrm flipH="1" flipV="1">
            <a:off x="2209800" y="4467674"/>
            <a:ext cx="2514600" cy="88627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18" idx="1"/>
          </p:cNvCxnSpPr>
          <p:nvPr/>
        </p:nvCxnSpPr>
        <p:spPr>
          <a:xfrm flipH="1" flipV="1">
            <a:off x="4495800" y="3581400"/>
            <a:ext cx="228600" cy="177254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96313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cstate="print"/>
          <a:srcRect/>
          <a:stretch/>
        </p:blipFill>
        <p:spPr bwMode="auto">
          <a:xfrm>
            <a:off x="152400" y="2105008"/>
            <a:ext cx="5762625" cy="3753748"/>
          </a:xfrm>
          <a:prstGeom prst="rect">
            <a:avLst/>
          </a:prstGeom>
          <a:ln>
            <a:noFill/>
          </a:ln>
          <a:extLst>
            <a:ext uri="{53640926-AAD7-44D8-BBD7-CCE9431645EC}">
              <a14:shadowObscured xmlns:a14="http://schemas.microsoft.com/office/drawing/2010/main" xmlns=""/>
            </a:ext>
          </a:extLst>
        </p:spPr>
      </p:pic>
      <p:sp>
        <p:nvSpPr>
          <p:cNvPr id="2" name="Title 1"/>
          <p:cNvSpPr>
            <a:spLocks noGrp="1"/>
          </p:cNvSpPr>
          <p:nvPr>
            <p:ph type="title"/>
          </p:nvPr>
        </p:nvSpPr>
        <p:spPr/>
        <p:txBody>
          <a:bodyPr/>
          <a:lstStyle/>
          <a:p>
            <a:r>
              <a:rPr lang="en-US" dirty="0"/>
              <a:t>DB Manager: Initial Programming</a:t>
            </a:r>
          </a:p>
        </p:txBody>
      </p:sp>
      <p:sp>
        <p:nvSpPr>
          <p:cNvPr id="3" name="Content Placeholder 2"/>
          <p:cNvSpPr>
            <a:spLocks noGrp="1"/>
          </p:cNvSpPr>
          <p:nvPr>
            <p:ph idx="1"/>
          </p:nvPr>
        </p:nvSpPr>
        <p:spPr>
          <a:xfrm>
            <a:off x="152400" y="990600"/>
            <a:ext cx="8839200" cy="5029200"/>
          </a:xfrm>
        </p:spPr>
        <p:txBody>
          <a:bodyPr>
            <a:normAutofit/>
          </a:bodyPr>
          <a:lstStyle/>
          <a:p>
            <a:r>
              <a:rPr lang="en-US" dirty="0" smtClean="0"/>
              <a:t>Step 7: Copy Backend Location Link and paste into the URL. Click the Backend file and click Open.</a:t>
            </a:r>
          </a:p>
        </p:txBody>
      </p:sp>
      <p:cxnSp>
        <p:nvCxnSpPr>
          <p:cNvPr id="14" name="Straight Arrow Connector 13"/>
          <p:cNvCxnSpPr/>
          <p:nvPr/>
        </p:nvCxnSpPr>
        <p:spPr>
          <a:xfrm flipV="1">
            <a:off x="12191999" y="3854602"/>
            <a:ext cx="762001" cy="51527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6248400" y="3604409"/>
            <a:ext cx="2667000" cy="163121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7. Copy Location of Backend link, paste into Pop-up Window, select Backend icon, and click Open</a:t>
            </a:r>
            <a:endParaRPr lang="en-US" sz="2000" dirty="0">
              <a:latin typeface="Times New Roman" pitchFamily="18" charset="0"/>
              <a:cs typeface="Times New Roman" pitchFamily="18" charset="0"/>
            </a:endParaRPr>
          </a:p>
        </p:txBody>
      </p:sp>
      <p:cxnSp>
        <p:nvCxnSpPr>
          <p:cNvPr id="19" name="Straight Arrow Connector 18"/>
          <p:cNvCxnSpPr>
            <a:stCxn id="18" idx="1"/>
          </p:cNvCxnSpPr>
          <p:nvPr/>
        </p:nvCxnSpPr>
        <p:spPr>
          <a:xfrm flipH="1">
            <a:off x="5181600" y="4420017"/>
            <a:ext cx="1066800" cy="106638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18" idx="1"/>
          </p:cNvCxnSpPr>
          <p:nvPr/>
        </p:nvCxnSpPr>
        <p:spPr>
          <a:xfrm flipH="1" flipV="1">
            <a:off x="2743200" y="2438401"/>
            <a:ext cx="3505200" cy="198161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266483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cstate="print"/>
          <a:srcRect/>
          <a:stretch/>
        </p:blipFill>
        <p:spPr bwMode="auto">
          <a:xfrm>
            <a:off x="152400" y="2105008"/>
            <a:ext cx="5762625" cy="3753748"/>
          </a:xfrm>
          <a:prstGeom prst="rect">
            <a:avLst/>
          </a:prstGeom>
          <a:ln>
            <a:noFill/>
          </a:ln>
          <a:extLst>
            <a:ext uri="{53640926-AAD7-44D8-BBD7-CCE9431645EC}">
              <a14:shadowObscured xmlns:a14="http://schemas.microsoft.com/office/drawing/2010/main" xmlns=""/>
            </a:ext>
          </a:extLst>
        </p:spPr>
      </p:pic>
      <p:sp>
        <p:nvSpPr>
          <p:cNvPr id="2" name="Title 1"/>
          <p:cNvSpPr>
            <a:spLocks noGrp="1"/>
          </p:cNvSpPr>
          <p:nvPr>
            <p:ph type="title"/>
          </p:nvPr>
        </p:nvSpPr>
        <p:spPr/>
        <p:txBody>
          <a:bodyPr/>
          <a:lstStyle/>
          <a:p>
            <a:r>
              <a:rPr lang="en-US" dirty="0"/>
              <a:t>DB Manager: Initial Programming</a:t>
            </a:r>
          </a:p>
        </p:txBody>
      </p:sp>
      <p:sp>
        <p:nvSpPr>
          <p:cNvPr id="3" name="Content Placeholder 2"/>
          <p:cNvSpPr>
            <a:spLocks noGrp="1"/>
          </p:cNvSpPr>
          <p:nvPr>
            <p:ph idx="1"/>
          </p:nvPr>
        </p:nvSpPr>
        <p:spPr>
          <a:xfrm>
            <a:off x="152400" y="990600"/>
            <a:ext cx="8839200" cy="5029200"/>
          </a:xfrm>
        </p:spPr>
        <p:txBody>
          <a:bodyPr>
            <a:normAutofit/>
          </a:bodyPr>
          <a:lstStyle/>
          <a:p>
            <a:r>
              <a:rPr lang="en-US" dirty="0" smtClean="0"/>
              <a:t>Step 8: Copy Backend Location Link and paste into the URL. Select the Backend file and click Open.</a:t>
            </a:r>
            <a:endParaRPr lang="en-US" dirty="0"/>
          </a:p>
          <a:p>
            <a:pPr marL="0" indent="0">
              <a:buNone/>
            </a:pPr>
            <a:r>
              <a:rPr lang="en-US" dirty="0" smtClean="0"/>
              <a:t>						    NOTE: May take 						    up to 5 minutes to 						    link tables after 						    you press OK!</a:t>
            </a:r>
          </a:p>
        </p:txBody>
      </p:sp>
      <p:cxnSp>
        <p:nvCxnSpPr>
          <p:cNvPr id="14" name="Straight Arrow Connector 13"/>
          <p:cNvCxnSpPr/>
          <p:nvPr/>
        </p:nvCxnSpPr>
        <p:spPr>
          <a:xfrm flipV="1">
            <a:off x="12191999" y="3854602"/>
            <a:ext cx="762001" cy="51527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6172200" y="3773031"/>
            <a:ext cx="2667000" cy="224676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8. Copy Location of Backend link, paste into Pop-up Window, select Backend icon, and click Open…could take up to 5 minutes to link the tables!</a:t>
            </a:r>
            <a:endParaRPr lang="en-US" sz="2000" dirty="0">
              <a:latin typeface="Times New Roman" pitchFamily="18" charset="0"/>
              <a:cs typeface="Times New Roman" pitchFamily="18" charset="0"/>
            </a:endParaRPr>
          </a:p>
        </p:txBody>
      </p:sp>
      <p:cxnSp>
        <p:nvCxnSpPr>
          <p:cNvPr id="19" name="Straight Arrow Connector 18"/>
          <p:cNvCxnSpPr>
            <a:stCxn id="18" idx="1"/>
          </p:cNvCxnSpPr>
          <p:nvPr/>
        </p:nvCxnSpPr>
        <p:spPr>
          <a:xfrm flipH="1">
            <a:off x="5029200" y="4896416"/>
            <a:ext cx="1143000" cy="66618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18" idx="1"/>
          </p:cNvCxnSpPr>
          <p:nvPr/>
        </p:nvCxnSpPr>
        <p:spPr>
          <a:xfrm flipH="1" flipV="1">
            <a:off x="2743200" y="2438400"/>
            <a:ext cx="3429000" cy="245801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042341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 Manager: Initial Programming</a:t>
            </a:r>
          </a:p>
        </p:txBody>
      </p:sp>
      <p:sp>
        <p:nvSpPr>
          <p:cNvPr id="3" name="Content Placeholder 2"/>
          <p:cNvSpPr>
            <a:spLocks noGrp="1"/>
          </p:cNvSpPr>
          <p:nvPr>
            <p:ph idx="1"/>
          </p:nvPr>
        </p:nvSpPr>
        <p:spPr>
          <a:xfrm>
            <a:off x="152400" y="990600"/>
            <a:ext cx="8839200" cy="5029200"/>
          </a:xfrm>
        </p:spPr>
        <p:txBody>
          <a:bodyPr>
            <a:normAutofit/>
          </a:bodyPr>
          <a:lstStyle/>
          <a:p>
            <a:r>
              <a:rPr lang="en-US" dirty="0" smtClean="0"/>
              <a:t>Step 9: You may now press OK, send the Frontend link to the schedulers/</a:t>
            </a:r>
            <a:r>
              <a:rPr lang="en-US" dirty="0" err="1" smtClean="0"/>
              <a:t>prosuper</a:t>
            </a:r>
            <a:r>
              <a:rPr lang="en-US" dirty="0" smtClean="0"/>
              <a:t>/leadership in your </a:t>
            </a:r>
            <a:r>
              <a:rPr lang="en-US" dirty="0" err="1" smtClean="0"/>
              <a:t>det</a:t>
            </a:r>
            <a:r>
              <a:rPr lang="en-US" dirty="0" smtClean="0"/>
              <a:t>, and close out of the program.</a:t>
            </a:r>
          </a:p>
        </p:txBody>
      </p:sp>
      <p:cxnSp>
        <p:nvCxnSpPr>
          <p:cNvPr id="14" name="Straight Arrow Connector 13"/>
          <p:cNvCxnSpPr/>
          <p:nvPr/>
        </p:nvCxnSpPr>
        <p:spPr>
          <a:xfrm flipV="1">
            <a:off x="12191999" y="3854602"/>
            <a:ext cx="762001" cy="51527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5562600" y="2267065"/>
            <a:ext cx="2667000" cy="19389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9. Press OK and close out of the program….You are now ready to send the link to applicable detachment members to use!</a:t>
            </a:r>
            <a:endParaRPr lang="en-US" sz="2000" dirty="0">
              <a:latin typeface="Times New Roman" pitchFamily="18" charset="0"/>
              <a:cs typeface="Times New Roman" pitchFamily="18" charset="0"/>
            </a:endParaRPr>
          </a:p>
        </p:txBody>
      </p:sp>
      <p:cxnSp>
        <p:nvCxnSpPr>
          <p:cNvPr id="19" name="Straight Arrow Connector 18"/>
          <p:cNvCxnSpPr>
            <a:stCxn id="18" idx="1"/>
            <a:endCxn id="10" idx="3"/>
          </p:cNvCxnSpPr>
          <p:nvPr/>
        </p:nvCxnSpPr>
        <p:spPr>
          <a:xfrm flipH="1">
            <a:off x="3195320" y="3236561"/>
            <a:ext cx="236728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0" name="Picture 9"/>
          <p:cNvPicPr/>
          <p:nvPr/>
        </p:nvPicPr>
        <p:blipFill rotWithShape="1">
          <a:blip r:embed="rId2" cstate="print"/>
          <a:srcRect/>
          <a:stretch/>
        </p:blipFill>
        <p:spPr bwMode="auto">
          <a:xfrm>
            <a:off x="609600" y="2805713"/>
            <a:ext cx="2585720" cy="861695"/>
          </a:xfrm>
          <a:prstGeom prst="rect">
            <a:avLst/>
          </a:prstGeom>
          <a:ln>
            <a:noFill/>
          </a:ln>
          <a:extLst>
            <a:ext uri="{53640926-AAD7-44D8-BBD7-CCE9431645EC}">
              <a14:shadowObscured xmlns:a14="http://schemas.microsoft.com/office/drawing/2010/main" xmlns=""/>
            </a:ext>
          </a:extLst>
        </p:spPr>
      </p:pic>
      <p:sp>
        <p:nvSpPr>
          <p:cNvPr id="13" name="TextBox 12"/>
          <p:cNvSpPr txBox="1"/>
          <p:nvPr/>
        </p:nvSpPr>
        <p:spPr>
          <a:xfrm>
            <a:off x="228600" y="4572000"/>
            <a:ext cx="8610600" cy="1384995"/>
          </a:xfrm>
          <a:prstGeom prst="rect">
            <a:avLst/>
          </a:prstGeom>
          <a:noFill/>
          <a:ln>
            <a:solidFill>
              <a:srgbClr val="FF0000"/>
            </a:solidFill>
          </a:ln>
        </p:spPr>
        <p:txBody>
          <a:bodyPr wrap="square" rtlCol="0">
            <a:spAutoFit/>
          </a:bodyPr>
          <a:lstStyle/>
          <a:p>
            <a:pPr algn="ctr"/>
            <a:r>
              <a:rPr lang="en-US" sz="2800" b="1" i="1" dirty="0" smtClean="0">
                <a:solidFill>
                  <a:srgbClr val="FF0000"/>
                </a:solidFill>
              </a:rPr>
              <a:t>THIS IS THE END OF THE INSTALLATION PROCESS.</a:t>
            </a:r>
          </a:p>
          <a:p>
            <a:pPr algn="ctr"/>
            <a:r>
              <a:rPr lang="en-US" sz="2800" b="1" i="1" dirty="0" smtClean="0">
                <a:solidFill>
                  <a:srgbClr val="FF0000"/>
                </a:solidFill>
              </a:rPr>
              <a:t>The next slides will show you information for the Database Manager inside the FTD Frontend Interface</a:t>
            </a:r>
            <a:endParaRPr lang="en-US" sz="2800" b="1" i="1" dirty="0">
              <a:solidFill>
                <a:srgbClr val="FF0000"/>
              </a:solidFill>
            </a:endParaRPr>
          </a:p>
        </p:txBody>
      </p:sp>
    </p:spTree>
    <p:extLst>
      <p:ext uri="{BB962C8B-B14F-4D97-AF65-F5344CB8AC3E}">
        <p14:creationId xmlns:p14="http://schemas.microsoft.com/office/powerpoint/2010/main" xmlns="" val="1034262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52400" y="1000125"/>
            <a:ext cx="2442985" cy="21376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Access Interface</a:t>
            </a:r>
            <a:endParaRPr lang="en-US" dirty="0"/>
          </a:p>
        </p:txBody>
      </p:sp>
      <p:sp>
        <p:nvSpPr>
          <p:cNvPr id="4" name="TextBox 3"/>
          <p:cNvSpPr txBox="1"/>
          <p:nvPr/>
        </p:nvSpPr>
        <p:spPr>
          <a:xfrm>
            <a:off x="2971800" y="1016913"/>
            <a:ext cx="6096000"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Click on the FTD FTSS Interface Frontend icon on your desktop. When the Interface opens, acknowledge the Privacy Act Information statement.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1828800" y="1232356"/>
            <a:ext cx="1133474"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024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2505074" y="2143124"/>
            <a:ext cx="5876925" cy="380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0" name="Straight Arrow Connector 9"/>
          <p:cNvCxnSpPr/>
          <p:nvPr/>
        </p:nvCxnSpPr>
        <p:spPr>
          <a:xfrm>
            <a:off x="4648200" y="2124909"/>
            <a:ext cx="381000" cy="70401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304800" y="990600"/>
            <a:ext cx="2091150" cy="369332"/>
          </a:xfrm>
          <a:prstGeom prst="rect">
            <a:avLst/>
          </a:prstGeom>
          <a:noFill/>
        </p:spPr>
        <p:txBody>
          <a:bodyPr wrap="none" rtlCol="0">
            <a:spAutoFit/>
          </a:bodyPr>
          <a:lstStyle/>
          <a:p>
            <a:r>
              <a:rPr lang="en-US" dirty="0" smtClean="0">
                <a:solidFill>
                  <a:schemeClr val="bg1"/>
                </a:solidFill>
              </a:rPr>
              <a:t>(Computer Desktop)</a:t>
            </a:r>
            <a:endParaRPr lang="en-US" dirty="0">
              <a:solidFill>
                <a:schemeClr val="bg1"/>
              </a:solidFill>
            </a:endParaRPr>
          </a:p>
        </p:txBody>
      </p:sp>
    </p:spTree>
    <p:extLst>
      <p:ext uri="{BB962C8B-B14F-4D97-AF65-F5344CB8AC3E}">
        <p14:creationId xmlns:p14="http://schemas.microsoft.com/office/powerpoint/2010/main" xmlns="" val="4003852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04800" y="1977479"/>
            <a:ext cx="570381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Access Interface</a:t>
            </a:r>
            <a:endParaRPr lang="en-US" dirty="0"/>
          </a:p>
        </p:txBody>
      </p:sp>
      <p:sp>
        <p:nvSpPr>
          <p:cNvPr id="4" name="TextBox 3"/>
          <p:cNvSpPr txBox="1"/>
          <p:nvPr/>
        </p:nvSpPr>
        <p:spPr>
          <a:xfrm>
            <a:off x="3362325" y="1101804"/>
            <a:ext cx="5095875"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Enter the password “DET” to see the information on the left-hand side (you can change the password later)</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1295400" y="1905000"/>
            <a:ext cx="2057400" cy="990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156706" y="4267200"/>
            <a:ext cx="582537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If you are the Database Manager, start by entering DB Mgmt. DB </a:t>
            </a:r>
            <a:r>
              <a:rPr lang="en-US" sz="2200" dirty="0" err="1" smtClean="0">
                <a:latin typeface="Times New Roman" pitchFamily="18" charset="0"/>
                <a:cs typeface="Times New Roman" pitchFamily="18" charset="0"/>
              </a:rPr>
              <a:t>Mgmt</a:t>
            </a:r>
            <a:r>
              <a:rPr lang="en-US" sz="2200" dirty="0" smtClean="0">
                <a:latin typeface="Times New Roman" pitchFamily="18" charset="0"/>
                <a:cs typeface="Times New Roman" pitchFamily="18" charset="0"/>
              </a:rPr>
              <a:t> allows for editing and manipulation of information affecting items database-wide, namely what shows on reports. </a:t>
            </a:r>
            <a:endParaRPr lang="en-US" sz="2200" dirty="0">
              <a:latin typeface="Times New Roman" pitchFamily="18" charset="0"/>
              <a:cs typeface="Times New Roman" pitchFamily="18" charset="0"/>
            </a:endParaRPr>
          </a:p>
        </p:txBody>
      </p:sp>
      <p:cxnSp>
        <p:nvCxnSpPr>
          <p:cNvPr id="12" name="Straight Arrow Connector 11"/>
          <p:cNvCxnSpPr>
            <a:stCxn id="11" idx="1"/>
          </p:cNvCxnSpPr>
          <p:nvPr/>
        </p:nvCxnSpPr>
        <p:spPr>
          <a:xfrm flipH="1" flipV="1">
            <a:off x="1371600" y="4648200"/>
            <a:ext cx="1785106" cy="34227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92529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28337" y="3529011"/>
            <a:ext cx="4315326" cy="2509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Interface Setup</a:t>
            </a:r>
            <a:endParaRPr lang="en-US" dirty="0"/>
          </a:p>
        </p:txBody>
      </p:sp>
      <p:sp>
        <p:nvSpPr>
          <p:cNvPr id="4" name="TextBox 3"/>
          <p:cNvSpPr txBox="1"/>
          <p:nvPr/>
        </p:nvSpPr>
        <p:spPr>
          <a:xfrm>
            <a:off x="76200" y="958096"/>
            <a:ext cx="4419599" cy="246221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Start by clicking on Install Wizard. Install Wizard is designed to provide the setup requirements for this Frontend. Follow the directions provided (Note: you have already completed the “Link My Tables” task in the installation procedures). </a:t>
            </a:r>
          </a:p>
        </p:txBody>
      </p:sp>
      <p:cxnSp>
        <p:nvCxnSpPr>
          <p:cNvPr id="5" name="Straight Arrow Connector 4"/>
          <p:cNvCxnSpPr>
            <a:stCxn id="4" idx="2"/>
          </p:cNvCxnSpPr>
          <p:nvPr/>
        </p:nvCxnSpPr>
        <p:spPr>
          <a:xfrm flipH="1">
            <a:off x="2259932" y="3420309"/>
            <a:ext cx="26068" cy="107549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4562474" y="1019174"/>
            <a:ext cx="4229101" cy="5019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2" name="Straight Arrow Connector 11"/>
          <p:cNvCxnSpPr>
            <a:stCxn id="4" idx="2"/>
          </p:cNvCxnSpPr>
          <p:nvPr/>
        </p:nvCxnSpPr>
        <p:spPr>
          <a:xfrm>
            <a:off x="2286000" y="3420309"/>
            <a:ext cx="2276474" cy="115169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717792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44115" y="1143000"/>
            <a:ext cx="5823285" cy="47163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Interface Setup</a:t>
            </a:r>
            <a:endParaRPr lang="en-US" dirty="0"/>
          </a:p>
        </p:txBody>
      </p:sp>
      <p:sp>
        <p:nvSpPr>
          <p:cNvPr id="4" name="TextBox 3"/>
          <p:cNvSpPr txBox="1"/>
          <p:nvPr/>
        </p:nvSpPr>
        <p:spPr>
          <a:xfrm>
            <a:off x="5219700" y="990600"/>
            <a:ext cx="3810000" cy="246221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Click on User Right </a:t>
            </a:r>
            <a:r>
              <a:rPr lang="en-US" sz="2200" dirty="0" err="1" smtClean="0">
                <a:latin typeface="Times New Roman" pitchFamily="18" charset="0"/>
                <a:cs typeface="Times New Roman" pitchFamily="18" charset="0"/>
              </a:rPr>
              <a:t>Mgmt</a:t>
            </a:r>
            <a:r>
              <a:rPr lang="en-US" sz="2200" dirty="0" smtClean="0">
                <a:latin typeface="Times New Roman" pitchFamily="18" charset="0"/>
                <a:cs typeface="Times New Roman" pitchFamily="18" charset="0"/>
              </a:rPr>
              <a:t> to set up passwords for each User Type, as well as what is viewable to that user type.  User types include: User, Production, ISD, PTL, DB Manager, ISD&amp;PTL, and </a:t>
            </a:r>
            <a:r>
              <a:rPr lang="en-US" sz="2200" dirty="0" err="1" smtClean="0">
                <a:latin typeface="Times New Roman" pitchFamily="18" charset="0"/>
                <a:cs typeface="Times New Roman" pitchFamily="18" charset="0"/>
              </a:rPr>
              <a:t>Prod&amp;PTL</a:t>
            </a:r>
            <a:r>
              <a:rPr lang="en-US" sz="2200" dirty="0" smtClean="0">
                <a:latin typeface="Times New Roman" pitchFamily="18" charset="0"/>
                <a:cs typeface="Times New Roman" pitchFamily="18" charset="0"/>
              </a:rPr>
              <a:t>.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1371600" y="1752600"/>
            <a:ext cx="3848100" cy="7620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3381375" y="3501189"/>
            <a:ext cx="563880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Click on Task Editor to revise/change </a:t>
            </a:r>
            <a:r>
              <a:rPr lang="en-US" sz="2200" dirty="0">
                <a:latin typeface="Times New Roman" pitchFamily="18" charset="0"/>
                <a:cs typeface="Times New Roman" pitchFamily="18" charset="0"/>
              </a:rPr>
              <a:t>D</a:t>
            </a:r>
            <a:r>
              <a:rPr lang="en-US" sz="2200" dirty="0" smtClean="0">
                <a:latin typeface="Times New Roman" pitchFamily="18" charset="0"/>
                <a:cs typeface="Times New Roman" pitchFamily="18" charset="0"/>
              </a:rPr>
              <a:t>et tasks for instructor timecards (</a:t>
            </a:r>
            <a:r>
              <a:rPr lang="en-US" sz="2200" dirty="0" err="1" smtClean="0">
                <a:latin typeface="Times New Roman" pitchFamily="18" charset="0"/>
                <a:cs typeface="Times New Roman" pitchFamily="18" charset="0"/>
              </a:rPr>
              <a:t>ie</a:t>
            </a:r>
            <a:r>
              <a:rPr lang="en-US" sz="2200" dirty="0" smtClean="0">
                <a:latin typeface="Times New Roman" pitchFamily="18" charset="0"/>
                <a:cs typeface="Times New Roman" pitchFamily="18" charset="0"/>
              </a:rPr>
              <a:t> MTT </a:t>
            </a:r>
            <a:r>
              <a:rPr lang="en-US" sz="2200" dirty="0" err="1" smtClean="0">
                <a:latin typeface="Times New Roman" pitchFamily="18" charset="0"/>
                <a:cs typeface="Times New Roman" pitchFamily="18" charset="0"/>
              </a:rPr>
              <a:t>hrs</a:t>
            </a:r>
            <a:r>
              <a:rPr lang="en-US" sz="2200" dirty="0" smtClean="0">
                <a:latin typeface="Times New Roman" pitchFamily="18" charset="0"/>
                <a:cs typeface="Times New Roman" pitchFamily="18" charset="0"/>
              </a:rPr>
              <a:t>, Add Duty </a:t>
            </a:r>
            <a:r>
              <a:rPr lang="en-US" sz="2200" dirty="0" err="1" smtClean="0">
                <a:latin typeface="Times New Roman" pitchFamily="18" charset="0"/>
                <a:cs typeface="Times New Roman" pitchFamily="18" charset="0"/>
              </a:rPr>
              <a:t>hrs</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etc</a:t>
            </a:r>
            <a:r>
              <a:rPr lang="en-US" sz="2200" dirty="0" smtClean="0">
                <a:latin typeface="Times New Roman" pitchFamily="18" charset="0"/>
                <a:cs typeface="Times New Roman" pitchFamily="18" charset="0"/>
              </a:rPr>
              <a:t>). It also gives you an explanation of each Task. Delete with caution!</a:t>
            </a:r>
            <a:endParaRPr lang="en-US" sz="2200" dirty="0">
              <a:latin typeface="Times New Roman" pitchFamily="18" charset="0"/>
              <a:cs typeface="Times New Roman" pitchFamily="18" charset="0"/>
            </a:endParaRPr>
          </a:p>
        </p:txBody>
      </p:sp>
      <p:cxnSp>
        <p:nvCxnSpPr>
          <p:cNvPr id="14" name="Straight Arrow Connector 13"/>
          <p:cNvCxnSpPr/>
          <p:nvPr/>
        </p:nvCxnSpPr>
        <p:spPr>
          <a:xfrm flipH="1" flipV="1">
            <a:off x="2133600" y="2819400"/>
            <a:ext cx="2286000" cy="68178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2133600" y="5061363"/>
            <a:ext cx="691515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Check any box to delete all data in these fields. Click Erase Checked to delete all data. Delete with caution!</a:t>
            </a:r>
            <a:endParaRPr lang="en-US" sz="2200" dirty="0">
              <a:latin typeface="Times New Roman" pitchFamily="18" charset="0"/>
              <a:cs typeface="Times New Roman" pitchFamily="18" charset="0"/>
            </a:endParaRPr>
          </a:p>
        </p:txBody>
      </p:sp>
      <p:cxnSp>
        <p:nvCxnSpPr>
          <p:cNvPr id="19" name="Straight Arrow Connector 18"/>
          <p:cNvCxnSpPr/>
          <p:nvPr/>
        </p:nvCxnSpPr>
        <p:spPr>
          <a:xfrm flipH="1" flipV="1">
            <a:off x="1219200" y="3276600"/>
            <a:ext cx="914400" cy="190099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294684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04800" y="1977479"/>
            <a:ext cx="570381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Interface Setup</a:t>
            </a:r>
            <a:endParaRPr lang="en-US" dirty="0"/>
          </a:p>
        </p:txBody>
      </p:sp>
      <p:sp>
        <p:nvSpPr>
          <p:cNvPr id="4" name="TextBox 3"/>
          <p:cNvSpPr txBox="1"/>
          <p:nvPr/>
        </p:nvSpPr>
        <p:spPr>
          <a:xfrm>
            <a:off x="1752600" y="4869359"/>
            <a:ext cx="7162801"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NOTE: All Det personnel will be viewable here if the ALPHA roster was correctly uploaded (see slide 17). </a:t>
            </a:r>
            <a:endParaRPr lang="en-US" sz="2200" dirty="0">
              <a:latin typeface="Times New Roman" pitchFamily="18" charset="0"/>
              <a:cs typeface="Times New Roman" pitchFamily="18" charset="0"/>
            </a:endParaRPr>
          </a:p>
        </p:txBody>
      </p:sp>
      <p:cxnSp>
        <p:nvCxnSpPr>
          <p:cNvPr id="5" name="Straight Arrow Connector 4"/>
          <p:cNvCxnSpPr>
            <a:stCxn id="11" idx="1"/>
          </p:cNvCxnSpPr>
          <p:nvPr/>
        </p:nvCxnSpPr>
        <p:spPr>
          <a:xfrm flipH="1">
            <a:off x="1524000" y="1520280"/>
            <a:ext cx="1794630" cy="23659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318630" y="1135559"/>
            <a:ext cx="582537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Next, view the Personnel </a:t>
            </a:r>
            <a:r>
              <a:rPr lang="en-US" sz="2200" dirty="0" err="1" smtClean="0">
                <a:latin typeface="Times New Roman" pitchFamily="18" charset="0"/>
                <a:cs typeface="Times New Roman" pitchFamily="18" charset="0"/>
              </a:rPr>
              <a:t>Mgmt</a:t>
            </a:r>
            <a:r>
              <a:rPr lang="en-US" sz="2200" dirty="0" smtClean="0">
                <a:latin typeface="Times New Roman" pitchFamily="18" charset="0"/>
                <a:cs typeface="Times New Roman" pitchFamily="18" charset="0"/>
              </a:rPr>
              <a:t> button to ensure all instructors are loaded into FTSS. </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xmlns="" val="423322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4343705" y="2259318"/>
            <a:ext cx="4605500" cy="2056970"/>
          </a:xfrm>
          <a:prstGeom prst="rect">
            <a:avLst/>
          </a:prstGeom>
          <a:noFill/>
          <a:ln w="9525">
            <a:noFill/>
            <a:miter lim="800000"/>
            <a:headEnd/>
            <a:tailEnd/>
          </a:ln>
          <a:effectLst/>
        </p:spPr>
        <p:txBody>
          <a:bodyPr lIns="91406" tIns="45703" rIns="91406" bIns="45703" anchor="ctr"/>
          <a:lstStyle/>
          <a:p>
            <a:pPr algn="ctr">
              <a:lnSpc>
                <a:spcPct val="120000"/>
              </a:lnSpc>
              <a:defRPr/>
            </a:pPr>
            <a:r>
              <a:rPr lang="en-US" sz="3600" dirty="0">
                <a:solidFill>
                  <a:srgbClr val="000066"/>
                </a:solidFill>
                <a:effectLst>
                  <a:outerShdw blurRad="38100" dist="38100" dir="2700000" algn="tl">
                    <a:srgbClr val="C0C0C0"/>
                  </a:outerShdw>
                </a:effectLst>
              </a:rPr>
              <a:t/>
            </a:r>
            <a:br>
              <a:rPr lang="en-US" sz="3600" dirty="0">
                <a:solidFill>
                  <a:srgbClr val="000066"/>
                </a:solidFill>
                <a:effectLst>
                  <a:outerShdw blurRad="38100" dist="38100" dir="2700000" algn="tl">
                    <a:srgbClr val="C0C0C0"/>
                  </a:outerShdw>
                </a:effectLst>
              </a:rPr>
            </a:br>
            <a:r>
              <a:rPr lang="en-US" sz="3600" dirty="0">
                <a:solidFill>
                  <a:srgbClr val="000066"/>
                </a:solidFill>
                <a:effectLst>
                  <a:outerShdw blurRad="38100" dist="38100" dir="2700000" algn="tl">
                    <a:srgbClr val="C0C0C0"/>
                  </a:outerShdw>
                </a:effectLst>
              </a:rPr>
              <a:t/>
            </a:r>
            <a:br>
              <a:rPr lang="en-US" sz="3600" dirty="0">
                <a:solidFill>
                  <a:srgbClr val="000066"/>
                </a:solidFill>
                <a:effectLst>
                  <a:outerShdw blurRad="38100" dist="38100" dir="2700000" algn="tl">
                    <a:srgbClr val="C0C0C0"/>
                  </a:outerShdw>
                </a:effectLst>
              </a:rPr>
            </a:br>
            <a:r>
              <a:rPr lang="en-US" sz="3600" dirty="0">
                <a:solidFill>
                  <a:srgbClr val="000066"/>
                </a:solidFill>
                <a:effectLst>
                  <a:outerShdw blurRad="38100" dist="38100" dir="2700000" algn="tl">
                    <a:srgbClr val="C0C0C0"/>
                  </a:outerShdw>
                </a:effectLst>
              </a:rPr>
              <a:t/>
            </a:r>
            <a:br>
              <a:rPr lang="en-US" sz="3600" dirty="0">
                <a:solidFill>
                  <a:srgbClr val="000066"/>
                </a:solidFill>
                <a:effectLst>
                  <a:outerShdw blurRad="38100" dist="38100" dir="2700000" algn="tl">
                    <a:srgbClr val="C0C0C0"/>
                  </a:outerShdw>
                </a:effectLst>
              </a:rPr>
            </a:br>
            <a:r>
              <a:rPr lang="en-US" sz="3600" dirty="0">
                <a:solidFill>
                  <a:srgbClr val="000066"/>
                </a:solidFill>
                <a:effectLst>
                  <a:outerShdw blurRad="38100" dist="38100" dir="2700000" algn="tl">
                    <a:srgbClr val="C0C0C0"/>
                  </a:outerShdw>
                </a:effectLst>
                <a:latin typeface="Times New Roman" pitchFamily="18" charset="0"/>
                <a:cs typeface="Times New Roman" pitchFamily="18" charset="0"/>
              </a:rPr>
              <a:t/>
            </a:r>
            <a:br>
              <a:rPr lang="en-US" sz="3600" dirty="0">
                <a:solidFill>
                  <a:srgbClr val="000066"/>
                </a:solidFill>
                <a:effectLst>
                  <a:outerShdw blurRad="38100" dist="38100" dir="2700000" algn="tl">
                    <a:srgbClr val="C0C0C0"/>
                  </a:outerShdw>
                </a:effectLst>
                <a:latin typeface="Times New Roman" pitchFamily="18" charset="0"/>
                <a:cs typeface="Times New Roman" pitchFamily="18" charset="0"/>
              </a:rPr>
            </a:br>
            <a:r>
              <a:rPr lang="en-US" sz="3600" dirty="0">
                <a:solidFill>
                  <a:srgbClr val="000066"/>
                </a:solidFill>
                <a:effectLst>
                  <a:outerShdw blurRad="38100" dist="38100" dir="2700000" algn="tl">
                    <a:srgbClr val="C0C0C0"/>
                  </a:outerShdw>
                </a:effectLst>
              </a:rPr>
              <a:t/>
            </a:r>
            <a:br>
              <a:rPr lang="en-US" sz="3600" dirty="0">
                <a:solidFill>
                  <a:srgbClr val="000066"/>
                </a:solidFill>
                <a:effectLst>
                  <a:outerShdw blurRad="38100" dist="38100" dir="2700000" algn="tl">
                    <a:srgbClr val="C0C0C0"/>
                  </a:outerShdw>
                </a:effectLst>
              </a:rPr>
            </a:br>
            <a:r>
              <a:rPr lang="en-US" sz="3600" dirty="0">
                <a:solidFill>
                  <a:srgbClr val="000066"/>
                </a:solidFill>
                <a:effectLst>
                  <a:outerShdw blurRad="38100" dist="38100" dir="2700000" algn="tl">
                    <a:srgbClr val="C0C0C0"/>
                  </a:outerShdw>
                </a:effectLst>
              </a:rPr>
              <a:t/>
            </a:r>
            <a:br>
              <a:rPr lang="en-US" sz="3600" dirty="0">
                <a:solidFill>
                  <a:srgbClr val="000066"/>
                </a:solidFill>
                <a:effectLst>
                  <a:outerShdw blurRad="38100" dist="38100" dir="2700000" algn="tl">
                    <a:srgbClr val="C0C0C0"/>
                  </a:outerShdw>
                </a:effectLst>
              </a:rPr>
            </a:br>
            <a:endParaRPr lang="en-US" sz="3600" dirty="0">
              <a:solidFill>
                <a:srgbClr val="000066"/>
              </a:solidFill>
              <a:effectLst>
                <a:outerShdw blurRad="38100" dist="38100" dir="2700000" algn="tl">
                  <a:srgbClr val="C0C0C0"/>
                </a:outerShdw>
              </a:effectLst>
            </a:endParaRPr>
          </a:p>
        </p:txBody>
      </p:sp>
      <p:sp>
        <p:nvSpPr>
          <p:cNvPr id="2058" name="Slide Number Placeholder 11"/>
          <p:cNvSpPr>
            <a:spLocks noGrp="1"/>
          </p:cNvSpPr>
          <p:nvPr>
            <p:ph type="sldNum" sz="quarter" idx="4294967295"/>
          </p:nvPr>
        </p:nvSpPr>
        <p:spPr>
          <a:xfrm>
            <a:off x="0" y="6492875"/>
            <a:ext cx="2133600" cy="365125"/>
          </a:xfrm>
          <a:prstGeom prst="rect">
            <a:avLst/>
          </a:prstGeom>
        </p:spPr>
        <p:txBody>
          <a:bodyPr/>
          <a:lstStyle/>
          <a:p>
            <a:fld id="{CF66FB8B-99D2-4A17-9FC3-6B1E5E2731CC}" type="slidenum">
              <a:rPr lang="en-US" smtClean="0"/>
              <a:pPr/>
              <a:t>2</a:t>
            </a:fld>
            <a:endParaRPr lang="en-US" smtClean="0"/>
          </a:p>
        </p:txBody>
      </p:sp>
      <p:sp>
        <p:nvSpPr>
          <p:cNvPr id="7" name="Title 1"/>
          <p:cNvSpPr txBox="1">
            <a:spLocks/>
          </p:cNvSpPr>
          <p:nvPr/>
        </p:nvSpPr>
        <p:spPr>
          <a:xfrm>
            <a:off x="87244" y="1143000"/>
            <a:ext cx="8915400" cy="735012"/>
          </a:xfrm>
          <a:prstGeom prst="rect">
            <a:avLst/>
          </a:prstGeom>
        </p:spPr>
        <p:txBody>
          <a:bodyPr/>
          <a:lstStyle>
            <a:lvl1pPr algn="ctr" defTabSz="914295" rtl="0" eaLnBrk="1" latinLnBrk="0" hangingPunct="1">
              <a:spcBef>
                <a:spcPct val="0"/>
              </a:spcBef>
              <a:buNone/>
              <a:defRPr sz="3600" b="0" kern="1200">
                <a:solidFill>
                  <a:schemeClr val="bg1"/>
                </a:solidFill>
                <a:effectLst>
                  <a:outerShdw blurRad="152400" dist="114300" dir="2700000" algn="tl" rotWithShape="0">
                    <a:prstClr val="black">
                      <a:alpha val="98000"/>
                    </a:prstClr>
                  </a:outerShdw>
                </a:effectLst>
                <a:latin typeface="Times New Roman" pitchFamily="18" charset="0"/>
                <a:ea typeface="+mj-ea"/>
                <a:cs typeface="Times New Roman" pitchFamily="18" charset="0"/>
              </a:defRPr>
            </a:lvl1pPr>
          </a:lstStyle>
          <a:p>
            <a:r>
              <a:rPr lang="en-US" b="1" dirty="0" smtClean="0">
                <a:solidFill>
                  <a:schemeClr val="tx1"/>
                </a:solidFill>
                <a:effectLst/>
              </a:rPr>
              <a:t>Field Training Detachment</a:t>
            </a:r>
          </a:p>
          <a:p>
            <a:r>
              <a:rPr lang="en-US" b="1" dirty="0" smtClean="0">
                <a:solidFill>
                  <a:schemeClr val="tx1"/>
                </a:solidFill>
                <a:effectLst/>
              </a:rPr>
              <a:t>Field Training Scheduling System Interface</a:t>
            </a:r>
            <a:endParaRPr lang="en-US" b="1" dirty="0">
              <a:solidFill>
                <a:schemeClr val="tx1"/>
              </a:solidFill>
              <a:effectLst/>
            </a:endParaRPr>
          </a:p>
        </p:txBody>
      </p:sp>
      <p:sp>
        <p:nvSpPr>
          <p:cNvPr id="9" name="Subtitle 2"/>
          <p:cNvSpPr txBox="1">
            <a:spLocks/>
          </p:cNvSpPr>
          <p:nvPr/>
        </p:nvSpPr>
        <p:spPr>
          <a:xfrm>
            <a:off x="6134052" y="4572001"/>
            <a:ext cx="3009947" cy="1706692"/>
          </a:xfrm>
          <a:prstGeom prst="rect">
            <a:avLst/>
          </a:prstGeom>
        </p:spPr>
        <p:txBody>
          <a:bodyPr/>
          <a:lstStyle>
            <a:lvl1pPr marL="342861" indent="-342861" algn="l" defTabSz="914295" rtl="0" eaLnBrk="1" latinLnBrk="0" hangingPunct="1">
              <a:spcBef>
                <a:spcPct val="20000"/>
              </a:spcBef>
              <a:buFont typeface="Arial" pitchFamily="34" charset="0"/>
              <a:buChar char="•"/>
              <a:defRPr sz="2800" b="1" kern="1200">
                <a:solidFill>
                  <a:schemeClr val="tx1"/>
                </a:solidFill>
                <a:latin typeface="Times New Roman" pitchFamily="18" charset="0"/>
                <a:ea typeface="+mn-ea"/>
                <a:cs typeface="Times New Roman" pitchFamily="18" charset="0"/>
              </a:defRPr>
            </a:lvl1pPr>
            <a:lvl2pPr marL="742865" indent="-285717" algn="l" defTabSz="914295"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2pPr>
            <a:lvl3pPr marL="1142869" indent="-228574" algn="l" defTabSz="914295"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3pPr>
            <a:lvl4pPr marL="1600016" indent="-228574" algn="l" defTabSz="914295" rtl="0" eaLnBrk="1" latinLnBrk="0" hangingPunct="1">
              <a:spcBef>
                <a:spcPct val="20000"/>
              </a:spcBef>
              <a:buFont typeface="Arial" pitchFamily="34" charset="0"/>
              <a:buChar char="–"/>
              <a:defRPr sz="1800" kern="1200">
                <a:solidFill>
                  <a:schemeClr val="tx1"/>
                </a:solidFill>
                <a:latin typeface="Times New Roman" pitchFamily="18" charset="0"/>
                <a:ea typeface="+mn-ea"/>
                <a:cs typeface="Times New Roman" pitchFamily="18" charset="0"/>
              </a:defRPr>
            </a:lvl4pPr>
            <a:lvl5pPr marL="2057164" indent="-228574" algn="l" defTabSz="914295" rtl="0" eaLnBrk="1" latinLnBrk="0" hangingPunct="1">
              <a:spcBef>
                <a:spcPct val="20000"/>
              </a:spcBef>
              <a:buFont typeface="Arial" pitchFamily="34" charset="0"/>
              <a:buChar char="»"/>
              <a:defRPr sz="1600" kern="1200">
                <a:solidFill>
                  <a:schemeClr val="tx1"/>
                </a:solidFill>
                <a:latin typeface="Times New Roman" pitchFamily="18" charset="0"/>
                <a:ea typeface="+mn-ea"/>
                <a:cs typeface="Times New Roman" pitchFamily="18" charset="0"/>
              </a:defRPr>
            </a:lvl5pPr>
            <a:lvl6pPr marL="2514311" indent="-228574" algn="l" defTabSz="9142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8" indent="-228574" algn="l" defTabSz="9142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06" indent="-228574" algn="l" defTabSz="9142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4" indent="-228574" algn="l" defTabSz="91429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smtClean="0"/>
          </a:p>
          <a:p>
            <a:pPr marL="0" indent="0">
              <a:buNone/>
            </a:pPr>
            <a:r>
              <a:rPr lang="en-US" sz="2000" dirty="0"/>
              <a:t> </a:t>
            </a:r>
            <a:r>
              <a:rPr lang="en-US" sz="2000" dirty="0" smtClean="0"/>
              <a:t>    POCs:                       </a:t>
            </a:r>
          </a:p>
          <a:p>
            <a:pPr marL="0" indent="0">
              <a:buNone/>
            </a:pPr>
            <a:r>
              <a:rPr lang="en-US" sz="2000" dirty="0" smtClean="0"/>
              <a:t>     Capt Madison Gilbert</a:t>
            </a:r>
          </a:p>
          <a:p>
            <a:pPr marL="0" indent="0">
              <a:buNone/>
            </a:pPr>
            <a:r>
              <a:rPr lang="en-US" sz="2000" dirty="0" smtClean="0"/>
              <a:t>     SSgt Cody Pratt</a:t>
            </a:r>
            <a:endParaRPr lang="en-US" sz="2000" dirty="0"/>
          </a:p>
        </p:txBody>
      </p:sp>
      <p:sp>
        <p:nvSpPr>
          <p:cNvPr id="10" name="Title 1"/>
          <p:cNvSpPr txBox="1">
            <a:spLocks/>
          </p:cNvSpPr>
          <p:nvPr/>
        </p:nvSpPr>
        <p:spPr>
          <a:xfrm>
            <a:off x="0" y="152400"/>
            <a:ext cx="9144000" cy="838200"/>
          </a:xfrm>
          <a:prstGeom prst="rect">
            <a:avLst/>
          </a:prstGeom>
        </p:spPr>
        <p:txBody>
          <a:bodyPr/>
          <a:lstStyle>
            <a:lvl1pPr algn="ctr" defTabSz="914295" rtl="0" eaLnBrk="1" latinLnBrk="0" hangingPunct="1">
              <a:spcBef>
                <a:spcPct val="0"/>
              </a:spcBef>
              <a:buNone/>
              <a:defRPr sz="3600" b="0" kern="1200">
                <a:solidFill>
                  <a:schemeClr val="bg1"/>
                </a:solidFill>
                <a:effectLst>
                  <a:outerShdw blurRad="152400" dist="114300" dir="2700000" algn="tl" rotWithShape="0">
                    <a:prstClr val="black">
                      <a:alpha val="98000"/>
                    </a:prstClr>
                  </a:outerShdw>
                </a:effectLst>
                <a:latin typeface="Times New Roman" pitchFamily="18" charset="0"/>
                <a:ea typeface="+mj-ea"/>
                <a:cs typeface="Times New Roman" pitchFamily="18" charset="0"/>
              </a:defRPr>
            </a:lvl1pPr>
          </a:lstStyle>
          <a:p>
            <a:r>
              <a:rPr lang="en-US" dirty="0" smtClean="0"/>
              <a:t>FTD FTSS Interface</a:t>
            </a:r>
            <a:endParaRPr lang="en-U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2553355" y="2346710"/>
            <a:ext cx="3833743" cy="32500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304800" y="5425347"/>
            <a:ext cx="2634888" cy="646331"/>
          </a:xfrm>
          <a:prstGeom prst="rect">
            <a:avLst/>
          </a:prstGeom>
          <a:noFill/>
        </p:spPr>
        <p:txBody>
          <a:bodyPr wrap="none" rtlCol="0">
            <a:spAutoFit/>
          </a:bodyPr>
          <a:lstStyle/>
          <a:p>
            <a:r>
              <a:rPr lang="en-US" dirty="0" smtClean="0"/>
              <a:t>Last Updated 16 July 2013</a:t>
            </a:r>
          </a:p>
          <a:p>
            <a:r>
              <a:rPr lang="en-US" dirty="0" smtClean="0"/>
              <a:t>FOR OFFICIAL USE ONLY</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04800" y="3097475"/>
            <a:ext cx="5926515" cy="284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Interface Setup</a:t>
            </a:r>
            <a:endParaRPr lang="en-US" dirty="0"/>
          </a:p>
        </p:txBody>
      </p:sp>
      <p:cxnSp>
        <p:nvCxnSpPr>
          <p:cNvPr id="5" name="Straight Arrow Connector 4"/>
          <p:cNvCxnSpPr>
            <a:stCxn id="11" idx="1"/>
          </p:cNvCxnSpPr>
          <p:nvPr/>
        </p:nvCxnSpPr>
        <p:spPr>
          <a:xfrm flipH="1">
            <a:off x="2743200" y="2028111"/>
            <a:ext cx="575430" cy="201048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318630" y="1135559"/>
            <a:ext cx="5825370" cy="17851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You can give certain rights to each individual in the detachment so that they do not need to use a password when logging in (i.e. Production will automatically see the Production Menu on the Main Page). </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xmlns="" val="65053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457200" y="2133600"/>
            <a:ext cx="5304817" cy="30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Interface Setup</a:t>
            </a:r>
            <a:endParaRPr lang="en-US" dirty="0"/>
          </a:p>
        </p:txBody>
      </p:sp>
      <p:sp>
        <p:nvSpPr>
          <p:cNvPr id="4" name="TextBox 3"/>
          <p:cNvSpPr txBox="1"/>
          <p:nvPr/>
        </p:nvSpPr>
        <p:spPr>
          <a:xfrm>
            <a:off x="1752600" y="5029200"/>
            <a:ext cx="7162801"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default MDS should be selected for what the majority of training sessions will be at that detachment. Also input your detachment from the drop down menu. Press the save button.</a:t>
            </a:r>
            <a:endParaRPr lang="en-US" sz="2200" dirty="0">
              <a:latin typeface="Times New Roman" pitchFamily="18" charset="0"/>
              <a:cs typeface="Times New Roman" pitchFamily="18" charset="0"/>
            </a:endParaRPr>
          </a:p>
        </p:txBody>
      </p:sp>
      <p:cxnSp>
        <p:nvCxnSpPr>
          <p:cNvPr id="5" name="Straight Arrow Connector 4"/>
          <p:cNvCxnSpPr>
            <a:stCxn id="11" idx="1"/>
          </p:cNvCxnSpPr>
          <p:nvPr/>
        </p:nvCxnSpPr>
        <p:spPr>
          <a:xfrm flipH="1">
            <a:off x="1524000" y="1858834"/>
            <a:ext cx="1794630" cy="172256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318630" y="1135559"/>
            <a:ext cx="582537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Next, view the FTSS </a:t>
            </a:r>
            <a:r>
              <a:rPr lang="en-US" sz="2200" dirty="0" err="1" smtClean="0">
                <a:latin typeface="Times New Roman" pitchFamily="18" charset="0"/>
                <a:cs typeface="Times New Roman" pitchFamily="18" charset="0"/>
              </a:rPr>
              <a:t>Mgmt</a:t>
            </a:r>
            <a:r>
              <a:rPr lang="en-US" sz="2200" dirty="0" smtClean="0">
                <a:latin typeface="Times New Roman" pitchFamily="18" charset="0"/>
                <a:cs typeface="Times New Roman" pitchFamily="18" charset="0"/>
              </a:rPr>
              <a:t> button to ensure this interface is properly communicating with FTSS (if asked for your digital certificates, click the Email CAC button). </a:t>
            </a:r>
            <a:endParaRPr lang="en-US" sz="2200" dirty="0">
              <a:latin typeface="Times New Roman" pitchFamily="18" charset="0"/>
              <a:cs typeface="Times New Roman" pitchFamily="18" charset="0"/>
            </a:endParaRPr>
          </a:p>
        </p:txBody>
      </p:sp>
      <p:cxnSp>
        <p:nvCxnSpPr>
          <p:cNvPr id="9" name="Straight Arrow Connector 8"/>
          <p:cNvCxnSpPr/>
          <p:nvPr/>
        </p:nvCxnSpPr>
        <p:spPr>
          <a:xfrm flipH="1" flipV="1">
            <a:off x="3810000" y="4267200"/>
            <a:ext cx="838200" cy="7620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42970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76200" y="3048000"/>
            <a:ext cx="4664242" cy="26352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0" y="973008"/>
            <a:ext cx="3152775" cy="1771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Interface Setup</a:t>
            </a:r>
            <a:endParaRPr lang="en-US" dirty="0"/>
          </a:p>
        </p:txBody>
      </p:sp>
      <p:sp>
        <p:nvSpPr>
          <p:cNvPr id="4" name="TextBox 3"/>
          <p:cNvSpPr txBox="1"/>
          <p:nvPr/>
        </p:nvSpPr>
        <p:spPr>
          <a:xfrm>
            <a:off x="4953000" y="3100387"/>
            <a:ext cx="4038601" cy="280076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Select your Det and then add </a:t>
            </a:r>
            <a:r>
              <a:rPr lang="en-US" sz="2200" dirty="0">
                <a:latin typeface="Times New Roman" pitchFamily="18" charset="0"/>
                <a:cs typeface="Times New Roman" pitchFamily="18" charset="0"/>
              </a:rPr>
              <a:t>all </a:t>
            </a:r>
            <a:r>
              <a:rPr lang="en-US" sz="2200" dirty="0" smtClean="0">
                <a:latin typeface="Times New Roman" pitchFamily="18" charset="0"/>
                <a:cs typeface="Times New Roman" pitchFamily="18" charset="0"/>
              </a:rPr>
              <a:t>offered courses to your </a:t>
            </a:r>
            <a:r>
              <a:rPr lang="en-US" sz="2200" dirty="0">
                <a:latin typeface="Times New Roman" pitchFamily="18" charset="0"/>
                <a:cs typeface="Times New Roman" pitchFamily="18" charset="0"/>
              </a:rPr>
              <a:t>list. Anytime your detachment begins </a:t>
            </a:r>
            <a:r>
              <a:rPr lang="en-US" sz="2200" dirty="0" smtClean="0">
                <a:latin typeface="Times New Roman" pitchFamily="18" charset="0"/>
                <a:cs typeface="Times New Roman" pitchFamily="18" charset="0"/>
              </a:rPr>
              <a:t>or stops teaching </a:t>
            </a:r>
            <a:r>
              <a:rPr lang="en-US" sz="2200" dirty="0">
                <a:latin typeface="Times New Roman" pitchFamily="18" charset="0"/>
                <a:cs typeface="Times New Roman" pitchFamily="18" charset="0"/>
              </a:rPr>
              <a:t>a </a:t>
            </a:r>
            <a:r>
              <a:rPr lang="en-US" sz="2200" dirty="0" smtClean="0">
                <a:latin typeface="Times New Roman" pitchFamily="18" charset="0"/>
                <a:cs typeface="Times New Roman" pitchFamily="18" charset="0"/>
              </a:rPr>
              <a:t>course</a:t>
            </a:r>
            <a:r>
              <a:rPr lang="en-US" sz="2200" dirty="0">
                <a:latin typeface="Times New Roman" pitchFamily="18" charset="0"/>
                <a:cs typeface="Times New Roman" pitchFamily="18" charset="0"/>
              </a:rPr>
              <a:t>, you will need to update your course listing </a:t>
            </a:r>
            <a:r>
              <a:rPr lang="en-US" sz="2200" dirty="0" smtClean="0">
                <a:latin typeface="Times New Roman" pitchFamily="18" charset="0"/>
                <a:cs typeface="Times New Roman" pitchFamily="18" charset="0"/>
              </a:rPr>
              <a:t>here (so </a:t>
            </a:r>
            <a:r>
              <a:rPr lang="en-US" sz="2200" dirty="0">
                <a:latin typeface="Times New Roman" pitchFamily="18" charset="0"/>
                <a:cs typeface="Times New Roman" pitchFamily="18" charset="0"/>
              </a:rPr>
              <a:t>that MTF </a:t>
            </a:r>
            <a:r>
              <a:rPr lang="en-US" sz="2200" dirty="0" smtClean="0">
                <a:latin typeface="Times New Roman" pitchFamily="18" charset="0"/>
                <a:cs typeface="Times New Roman" pitchFamily="18" charset="0"/>
              </a:rPr>
              <a:t>can/cannot </a:t>
            </a:r>
            <a:r>
              <a:rPr lang="en-US" sz="2200" dirty="0">
                <a:latin typeface="Times New Roman" pitchFamily="18" charset="0"/>
                <a:cs typeface="Times New Roman" pitchFamily="18" charset="0"/>
              </a:rPr>
              <a:t>request that course on </a:t>
            </a:r>
            <a:r>
              <a:rPr lang="en-US" sz="2200" dirty="0" smtClean="0">
                <a:latin typeface="Times New Roman" pitchFamily="18" charset="0"/>
                <a:cs typeface="Times New Roman" pitchFamily="18" charset="0"/>
              </a:rPr>
              <a:t>their Form 898s). </a:t>
            </a:r>
            <a:endParaRPr lang="en-US" sz="2200" dirty="0">
              <a:latin typeface="Times New Roman" pitchFamily="18" charset="0"/>
              <a:cs typeface="Times New Roman" pitchFamily="18" charset="0"/>
            </a:endParaRPr>
          </a:p>
        </p:txBody>
      </p:sp>
      <p:cxnSp>
        <p:nvCxnSpPr>
          <p:cNvPr id="5" name="Straight Arrow Connector 4"/>
          <p:cNvCxnSpPr>
            <a:stCxn id="11" idx="1"/>
          </p:cNvCxnSpPr>
          <p:nvPr/>
        </p:nvCxnSpPr>
        <p:spPr>
          <a:xfrm flipH="1">
            <a:off x="1219200" y="1858834"/>
            <a:ext cx="2099430" cy="27476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318630" y="1135559"/>
            <a:ext cx="582537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“Courses We Offer </a:t>
            </a:r>
            <a:r>
              <a:rPr lang="en-US" sz="2200" dirty="0">
                <a:latin typeface="Times New Roman" pitchFamily="18" charset="0"/>
                <a:cs typeface="Times New Roman" pitchFamily="18" charset="0"/>
              </a:rPr>
              <a:t>P</a:t>
            </a:r>
            <a:r>
              <a:rPr lang="en-US" sz="2200" dirty="0" smtClean="0">
                <a:latin typeface="Times New Roman" pitchFamily="18" charset="0"/>
                <a:cs typeface="Times New Roman" pitchFamily="18" charset="0"/>
              </a:rPr>
              <a:t>er FTSS” button is *CRITICAL* to enabling MTFs to view and make requests for courses taught at your detachment. </a:t>
            </a:r>
            <a:endParaRPr lang="en-US" sz="2200" dirty="0">
              <a:latin typeface="Times New Roman" pitchFamily="18" charset="0"/>
              <a:cs typeface="Times New Roman" pitchFamily="18" charset="0"/>
            </a:endParaRPr>
          </a:p>
        </p:txBody>
      </p:sp>
      <p:cxnSp>
        <p:nvCxnSpPr>
          <p:cNvPr id="9" name="Straight Arrow Connector 8"/>
          <p:cNvCxnSpPr>
            <a:stCxn id="4" idx="1"/>
          </p:cNvCxnSpPr>
          <p:nvPr/>
        </p:nvCxnSpPr>
        <p:spPr>
          <a:xfrm flipH="1" flipV="1">
            <a:off x="1295400" y="3581402"/>
            <a:ext cx="3657600" cy="9193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4" idx="1"/>
          </p:cNvCxnSpPr>
          <p:nvPr/>
        </p:nvCxnSpPr>
        <p:spPr>
          <a:xfrm flipH="1">
            <a:off x="2209800" y="4500771"/>
            <a:ext cx="2743200" cy="45222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297247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52400" y="3200400"/>
            <a:ext cx="5024794" cy="2432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0" y="973008"/>
            <a:ext cx="3152775" cy="1771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Interface Setup</a:t>
            </a:r>
            <a:endParaRPr lang="en-US" dirty="0"/>
          </a:p>
        </p:txBody>
      </p:sp>
      <p:sp>
        <p:nvSpPr>
          <p:cNvPr id="4" name="TextBox 3"/>
          <p:cNvSpPr txBox="1"/>
          <p:nvPr/>
        </p:nvSpPr>
        <p:spPr>
          <a:xfrm>
            <a:off x="5029199" y="2880479"/>
            <a:ext cx="4038601" cy="31393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A list of all instructors in FTSS will appear. When you find an instructor who belongs to your base, add the applicable information (Retired means no longer teaching). You can ensure all your instructors are listed by clicking the “Filter” button and reviewing.  </a:t>
            </a:r>
            <a:endParaRPr lang="en-US" sz="2200" dirty="0">
              <a:latin typeface="Times New Roman" pitchFamily="18" charset="0"/>
              <a:cs typeface="Times New Roman" pitchFamily="18" charset="0"/>
            </a:endParaRPr>
          </a:p>
        </p:txBody>
      </p:sp>
      <p:cxnSp>
        <p:nvCxnSpPr>
          <p:cNvPr id="5" name="Straight Arrow Connector 4"/>
          <p:cNvCxnSpPr>
            <a:stCxn id="11" idx="1"/>
          </p:cNvCxnSpPr>
          <p:nvPr/>
        </p:nvCxnSpPr>
        <p:spPr>
          <a:xfrm flipH="1">
            <a:off x="1219200" y="1883152"/>
            <a:ext cx="2099430" cy="40284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318630" y="990600"/>
            <a:ext cx="5825370" cy="17851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“FTSS Instructor Information” button allows you to update instructor information viewed in FTSS by leadership. This ONLY updates information in FTSS and not instructor information on this interface. </a:t>
            </a:r>
            <a:endParaRPr lang="en-US" sz="2200" dirty="0">
              <a:latin typeface="Times New Roman" pitchFamily="18" charset="0"/>
              <a:cs typeface="Times New Roman" pitchFamily="18" charset="0"/>
            </a:endParaRPr>
          </a:p>
        </p:txBody>
      </p:sp>
      <p:cxnSp>
        <p:nvCxnSpPr>
          <p:cNvPr id="9" name="Straight Arrow Connector 8"/>
          <p:cNvCxnSpPr>
            <a:stCxn id="4" idx="1"/>
          </p:cNvCxnSpPr>
          <p:nvPr/>
        </p:nvCxnSpPr>
        <p:spPr>
          <a:xfrm flipH="1" flipV="1">
            <a:off x="4495799" y="3657600"/>
            <a:ext cx="533400" cy="7925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4" idx="1"/>
          </p:cNvCxnSpPr>
          <p:nvPr/>
        </p:nvCxnSpPr>
        <p:spPr>
          <a:xfrm flipH="1">
            <a:off x="990600" y="4450140"/>
            <a:ext cx="4038599" cy="96006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447575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0" y="990600"/>
            <a:ext cx="3429000" cy="1981200"/>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a:off x="0" y="3200400"/>
            <a:ext cx="5486400" cy="2395242"/>
          </a:xfrm>
          <a:prstGeom prst="rect">
            <a:avLst/>
          </a:prstGeom>
          <a:noFill/>
          <a:ln w="9525">
            <a:noFill/>
            <a:miter lim="800000"/>
            <a:headEnd/>
            <a:tailEnd/>
          </a:ln>
        </p:spPr>
      </p:pic>
      <p:cxnSp>
        <p:nvCxnSpPr>
          <p:cNvPr id="3" name="Straight Arrow Connector 2"/>
          <p:cNvCxnSpPr>
            <a:stCxn id="4" idx="1"/>
          </p:cNvCxnSpPr>
          <p:nvPr/>
        </p:nvCxnSpPr>
        <p:spPr>
          <a:xfrm flipH="1">
            <a:off x="1447800" y="1883152"/>
            <a:ext cx="1870830" cy="93624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4" name="TextBox 3"/>
          <p:cNvSpPr txBox="1"/>
          <p:nvPr/>
        </p:nvSpPr>
        <p:spPr>
          <a:xfrm>
            <a:off x="3318630" y="990600"/>
            <a:ext cx="5825370" cy="17851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“Link Interface Instructors to FTSS” button allows you to link the local database instructors to FTSS. This is needed for uploading production metrics for each instructor at the end of every month. </a:t>
            </a:r>
            <a:endParaRPr lang="en-US" sz="2200" dirty="0">
              <a:latin typeface="Times New Roman" pitchFamily="18" charset="0"/>
              <a:cs typeface="Times New Roman" pitchFamily="18" charset="0"/>
            </a:endParaRPr>
          </a:p>
        </p:txBody>
      </p:sp>
      <p:cxnSp>
        <p:nvCxnSpPr>
          <p:cNvPr id="6" name="Straight Arrow Connector 5"/>
          <p:cNvCxnSpPr>
            <a:stCxn id="5" idx="1"/>
          </p:cNvCxnSpPr>
          <p:nvPr/>
        </p:nvCxnSpPr>
        <p:spPr>
          <a:xfrm flipH="1">
            <a:off x="3124200" y="3773031"/>
            <a:ext cx="1904999" cy="4941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a:stCxn id="5" idx="1"/>
          </p:cNvCxnSpPr>
          <p:nvPr/>
        </p:nvCxnSpPr>
        <p:spPr>
          <a:xfrm flipH="1">
            <a:off x="1447800" y="3773031"/>
            <a:ext cx="3581399" cy="49416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 name="TextBox 4"/>
          <p:cNvSpPr txBox="1"/>
          <p:nvPr/>
        </p:nvSpPr>
        <p:spPr>
          <a:xfrm>
            <a:off x="5029199" y="2880479"/>
            <a:ext cx="4038601" cy="17851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A list of all instructors in FTSS in your detachment and all in the FTD FTSS interface will appear.  Update to ensure all names here are the same on each row.</a:t>
            </a:r>
            <a:endParaRPr lang="en-US" sz="2200" dirty="0">
              <a:latin typeface="Times New Roman" pitchFamily="18" charset="0"/>
              <a:cs typeface="Times New Roman" pitchFamily="18" charset="0"/>
            </a:endParaRPr>
          </a:p>
        </p:txBody>
      </p:sp>
      <p:sp>
        <p:nvSpPr>
          <p:cNvPr id="10" name="Title 1"/>
          <p:cNvSpPr txBox="1">
            <a:spLocks/>
          </p:cNvSpPr>
          <p:nvPr/>
        </p:nvSpPr>
        <p:spPr>
          <a:xfrm>
            <a:off x="0" y="1"/>
            <a:ext cx="9144000" cy="838200"/>
          </a:xfrm>
          <a:prstGeom prst="rect">
            <a:avLst/>
          </a:prstGeom>
        </p:spPr>
        <p:txBody>
          <a:bodyPr/>
          <a:lstStyle/>
          <a:p>
            <a:pPr marL="0" marR="0" lvl="0" indent="0" algn="ctr" defTabSz="914295"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bg1"/>
                </a:solidFill>
                <a:effectLst>
                  <a:outerShdw blurRad="152400" dist="114300" dir="2700000" algn="tl" rotWithShape="0">
                    <a:prstClr val="black">
                      <a:alpha val="98000"/>
                    </a:prstClr>
                  </a:outerShdw>
                </a:effectLst>
                <a:uLnTx/>
                <a:uFillTx/>
                <a:latin typeface="Times New Roman" pitchFamily="18" charset="0"/>
                <a:ea typeface="+mj-ea"/>
                <a:cs typeface="Times New Roman" pitchFamily="18" charset="0"/>
              </a:rPr>
              <a:t>DB Manager: Interface Setup</a:t>
            </a:r>
            <a:endParaRPr kumimoji="0" lang="en-US" sz="3600" b="0" i="0" u="none" strike="noStrike" kern="1200" cap="none" spc="0" normalizeH="0" baseline="0" noProof="0" dirty="0">
              <a:ln>
                <a:noFill/>
              </a:ln>
              <a:solidFill>
                <a:schemeClr val="bg1"/>
              </a:solidFill>
              <a:effectLst>
                <a:outerShdw blurRad="152400" dist="114300" dir="2700000" algn="tl" rotWithShape="0">
                  <a:prstClr val="black">
                    <a:alpha val="98000"/>
                  </a:prstClr>
                </a:outerShdw>
              </a:effectLst>
              <a:uLnTx/>
              <a:uFillTx/>
              <a:latin typeface="Times New Roman" pitchFamily="18" charset="0"/>
              <a:ea typeface="+mj-ea"/>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71558" y="2998304"/>
            <a:ext cx="3111291" cy="2947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0" y="973008"/>
            <a:ext cx="3152775" cy="1771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Interface Setup</a:t>
            </a:r>
            <a:endParaRPr lang="en-US" dirty="0"/>
          </a:p>
        </p:txBody>
      </p:sp>
      <p:sp>
        <p:nvSpPr>
          <p:cNvPr id="4" name="TextBox 3"/>
          <p:cNvSpPr txBox="1"/>
          <p:nvPr/>
        </p:nvSpPr>
        <p:spPr>
          <a:xfrm>
            <a:off x="4355109" y="3748897"/>
            <a:ext cx="4038601" cy="17851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If your schedulers’ names are incorrect, contact the J4 Schedulers at Sheppard. They can change this information. (You will not be able to). </a:t>
            </a:r>
            <a:endParaRPr lang="en-US" sz="2200" dirty="0">
              <a:latin typeface="Times New Roman" pitchFamily="18" charset="0"/>
              <a:cs typeface="Times New Roman" pitchFamily="18" charset="0"/>
            </a:endParaRPr>
          </a:p>
        </p:txBody>
      </p:sp>
      <p:cxnSp>
        <p:nvCxnSpPr>
          <p:cNvPr id="5" name="Straight Arrow Connector 4"/>
          <p:cNvCxnSpPr>
            <a:stCxn id="11" idx="1"/>
          </p:cNvCxnSpPr>
          <p:nvPr/>
        </p:nvCxnSpPr>
        <p:spPr>
          <a:xfrm flipH="1">
            <a:off x="2268916" y="1960602"/>
            <a:ext cx="1049714" cy="17299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318630" y="1406604"/>
            <a:ext cx="5825370"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“Det Contact Info on FTSS” button enables you to view your scheduler(s)’s information, as well as org boxes/phone numbers/etc.</a:t>
            </a:r>
            <a:endParaRPr lang="en-US" sz="2200" dirty="0">
              <a:latin typeface="Times New Roman" pitchFamily="18" charset="0"/>
              <a:cs typeface="Times New Roman" pitchFamily="18" charset="0"/>
            </a:endParaRPr>
          </a:p>
        </p:txBody>
      </p:sp>
      <p:cxnSp>
        <p:nvCxnSpPr>
          <p:cNvPr id="12" name="Straight Arrow Connector 11"/>
          <p:cNvCxnSpPr>
            <a:stCxn id="4" idx="1"/>
          </p:cNvCxnSpPr>
          <p:nvPr/>
        </p:nvCxnSpPr>
        <p:spPr>
          <a:xfrm flipH="1">
            <a:off x="2667001" y="4641449"/>
            <a:ext cx="1688108" cy="15915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509194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407211" y="3353263"/>
            <a:ext cx="5304243" cy="16033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530"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171558" y="1228467"/>
            <a:ext cx="1509825" cy="1221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Interface Setup</a:t>
            </a:r>
            <a:endParaRPr lang="en-US" dirty="0"/>
          </a:p>
        </p:txBody>
      </p:sp>
      <p:sp>
        <p:nvSpPr>
          <p:cNvPr id="4" name="TextBox 3"/>
          <p:cNvSpPr txBox="1"/>
          <p:nvPr/>
        </p:nvSpPr>
        <p:spPr>
          <a:xfrm>
            <a:off x="521690" y="5207913"/>
            <a:ext cx="808891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To get your courses from FTSS, click “Get FTSS Courses” and see next slide. </a:t>
            </a:r>
            <a:endParaRPr lang="en-US" sz="2200" dirty="0">
              <a:latin typeface="Times New Roman" pitchFamily="18" charset="0"/>
              <a:cs typeface="Times New Roman" pitchFamily="18" charset="0"/>
            </a:endParaRPr>
          </a:p>
        </p:txBody>
      </p:sp>
      <p:cxnSp>
        <p:nvCxnSpPr>
          <p:cNvPr id="5" name="Straight Arrow Connector 4"/>
          <p:cNvCxnSpPr>
            <a:stCxn id="11" idx="1"/>
          </p:cNvCxnSpPr>
          <p:nvPr/>
        </p:nvCxnSpPr>
        <p:spPr>
          <a:xfrm flipH="1" flipV="1">
            <a:off x="1066801" y="1790076"/>
            <a:ext cx="614582" cy="1692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1681383" y="1066800"/>
            <a:ext cx="7081617" cy="17851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“Course Management” button on the front page can be filled out by any CCD monitor, Production member, Database Manager…basically, anyone who knows what courses are taught by the detachment. Please give them these instructions. </a:t>
            </a:r>
            <a:endParaRPr lang="en-US" sz="2200" dirty="0">
              <a:latin typeface="Times New Roman" pitchFamily="18" charset="0"/>
              <a:cs typeface="Times New Roman" pitchFamily="18" charset="0"/>
            </a:endParaRPr>
          </a:p>
        </p:txBody>
      </p:sp>
      <p:cxnSp>
        <p:nvCxnSpPr>
          <p:cNvPr id="12" name="Straight Arrow Connector 11"/>
          <p:cNvCxnSpPr/>
          <p:nvPr/>
        </p:nvCxnSpPr>
        <p:spPr>
          <a:xfrm flipV="1">
            <a:off x="4202708" y="3829907"/>
            <a:ext cx="1131292" cy="135169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56828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2895600"/>
            <a:ext cx="5085638" cy="2209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DB Manager: Interface Setup</a:t>
            </a:r>
            <a:endParaRPr lang="en-US" dirty="0"/>
          </a:p>
        </p:txBody>
      </p:sp>
      <p:cxnSp>
        <p:nvCxnSpPr>
          <p:cNvPr id="5" name="Straight Arrow Connector 4"/>
          <p:cNvCxnSpPr>
            <a:stCxn id="11" idx="1"/>
          </p:cNvCxnSpPr>
          <p:nvPr/>
        </p:nvCxnSpPr>
        <p:spPr>
          <a:xfrm flipH="1" flipV="1">
            <a:off x="4114800" y="4191000"/>
            <a:ext cx="1066800" cy="1387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181600" y="2590800"/>
            <a:ext cx="3657600" cy="34778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Pick the course you offer at your </a:t>
            </a:r>
            <a:r>
              <a:rPr lang="en-US" sz="2200" dirty="0" err="1" smtClean="0">
                <a:latin typeface="Times New Roman" pitchFamily="18" charset="0"/>
                <a:cs typeface="Times New Roman" pitchFamily="18" charset="0"/>
              </a:rPr>
              <a:t>det</a:t>
            </a:r>
            <a:r>
              <a:rPr lang="en-US" sz="2200" dirty="0" smtClean="0">
                <a:latin typeface="Times New Roman" pitchFamily="18" charset="0"/>
                <a:cs typeface="Times New Roman" pitchFamily="18" charset="0"/>
              </a:rPr>
              <a:t>, and click “Download or Update This Course”. Do this for all your courses. You do not need to exit out…once you click “Download or Update This Course”, your course will be downloaded and you may continue downloading more courses.</a:t>
            </a:r>
            <a:endParaRPr lang="en-US" sz="2200" dirty="0">
              <a:latin typeface="Times New Roman" pitchFamily="18" charset="0"/>
              <a:cs typeface="Times New Roman" pitchFamily="18" charset="0"/>
            </a:endParaRPr>
          </a:p>
        </p:txBody>
      </p:sp>
      <p:sp>
        <p:nvSpPr>
          <p:cNvPr id="9" name="TextBox 8"/>
          <p:cNvSpPr txBox="1"/>
          <p:nvPr/>
        </p:nvSpPr>
        <p:spPr>
          <a:xfrm>
            <a:off x="304800" y="990600"/>
            <a:ext cx="762000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If you just filled out on FTSS courses that you offer at your detachment under the FTSS Mgmt menu, then you can now automatically download all courses FTSS sees that your detachment offers by using this button.</a:t>
            </a:r>
            <a:endParaRPr lang="en-US" sz="2200" dirty="0">
              <a:latin typeface="Times New Roman" pitchFamily="18" charset="0"/>
              <a:cs typeface="Times New Roman" pitchFamily="18" charset="0"/>
            </a:endParaRPr>
          </a:p>
        </p:txBody>
      </p:sp>
      <p:cxnSp>
        <p:nvCxnSpPr>
          <p:cNvPr id="10" name="Straight Arrow Connector 9"/>
          <p:cNvCxnSpPr/>
          <p:nvPr/>
        </p:nvCxnSpPr>
        <p:spPr>
          <a:xfrm>
            <a:off x="3429000" y="2438400"/>
            <a:ext cx="76200" cy="609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86520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Interface Setup</a:t>
            </a:r>
            <a:endParaRPr lang="en-US" dirty="0"/>
          </a:p>
        </p:txBody>
      </p:sp>
      <p:sp>
        <p:nvSpPr>
          <p:cNvPr id="3" name="Content Placeholder 2"/>
          <p:cNvSpPr>
            <a:spLocks noGrp="1"/>
          </p:cNvSpPr>
          <p:nvPr>
            <p:ph idx="1"/>
          </p:nvPr>
        </p:nvSpPr>
        <p:spPr>
          <a:xfrm>
            <a:off x="152400" y="2133600"/>
            <a:ext cx="8839200" cy="990599"/>
          </a:xfrm>
        </p:spPr>
        <p:txBody>
          <a:bodyPr/>
          <a:lstStyle/>
          <a:p>
            <a:pPr marL="0" indent="0" algn="ctr">
              <a:buNone/>
            </a:pPr>
            <a:r>
              <a:rPr lang="en-US" sz="4000" dirty="0" smtClean="0"/>
              <a:t>2. Installation Instructions for Users</a:t>
            </a:r>
          </a:p>
          <a:p>
            <a:pPr marL="457148" lvl="1" indent="0">
              <a:buNone/>
            </a:pPr>
            <a:endParaRPr lang="en-US" dirty="0"/>
          </a:p>
        </p:txBody>
      </p:sp>
      <p:sp>
        <p:nvSpPr>
          <p:cNvPr id="5" name="TextBox 4"/>
          <p:cNvSpPr txBox="1"/>
          <p:nvPr/>
        </p:nvSpPr>
        <p:spPr>
          <a:xfrm>
            <a:off x="304800" y="3505200"/>
            <a:ext cx="8610600" cy="1815882"/>
          </a:xfrm>
          <a:prstGeom prst="rect">
            <a:avLst/>
          </a:prstGeom>
          <a:noFill/>
          <a:ln>
            <a:solidFill>
              <a:srgbClr val="FF0000"/>
            </a:solidFill>
          </a:ln>
        </p:spPr>
        <p:txBody>
          <a:bodyPr wrap="square" rtlCol="0">
            <a:spAutoFit/>
          </a:bodyPr>
          <a:lstStyle/>
          <a:p>
            <a:pPr algn="ctr"/>
            <a:r>
              <a:rPr lang="en-US" sz="2800" b="1" i="1" dirty="0" smtClean="0"/>
              <a:t>Once the Database Manager has installed the Backend and Frontend, </a:t>
            </a:r>
            <a:r>
              <a:rPr lang="en-US" sz="2800" b="1" i="1" dirty="0" smtClean="0">
                <a:solidFill>
                  <a:srgbClr val="FF0000"/>
                </a:solidFill>
              </a:rPr>
              <a:t>Users </a:t>
            </a:r>
            <a:r>
              <a:rPr lang="en-US" sz="2800" b="1" i="1" dirty="0" smtClean="0"/>
              <a:t>should accomplish the following instructions (only need to do this once unless an update is pushed to all detachments by the FTSS Team)</a:t>
            </a:r>
            <a:endParaRPr lang="en-US" sz="2800" b="1" i="1" dirty="0"/>
          </a:p>
        </p:txBody>
      </p:sp>
    </p:spTree>
    <p:extLst>
      <p:ext uri="{BB962C8B-B14F-4D97-AF65-F5344CB8AC3E}">
        <p14:creationId xmlns:p14="http://schemas.microsoft.com/office/powerpoint/2010/main" xmlns="" val="3083236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63424" y="1066800"/>
            <a:ext cx="7951381" cy="43133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Users: Interface Setup</a:t>
            </a:r>
            <a:endParaRPr lang="en-US" dirty="0"/>
          </a:p>
        </p:txBody>
      </p:sp>
      <p:sp>
        <p:nvSpPr>
          <p:cNvPr id="4" name="TextBox 3"/>
          <p:cNvSpPr txBox="1"/>
          <p:nvPr/>
        </p:nvSpPr>
        <p:spPr>
          <a:xfrm>
            <a:off x="4419600" y="3581400"/>
            <a:ext cx="4648200" cy="246221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Frontend may be located on the Det’s SharePoint or Shared Drive and will be determined by the Det’s Database Manager. </a:t>
            </a:r>
            <a:r>
              <a:rPr lang="en-US" sz="2200" dirty="0" err="1" smtClean="0">
                <a:latin typeface="Times New Roman" pitchFamily="18" charset="0"/>
                <a:cs typeface="Times New Roman" pitchFamily="18" charset="0"/>
              </a:rPr>
              <a:t>ProSupers</a:t>
            </a:r>
            <a:r>
              <a:rPr lang="en-US" sz="2200" dirty="0" smtClean="0">
                <a:latin typeface="Times New Roman" pitchFamily="18" charset="0"/>
                <a:cs typeface="Times New Roman" pitchFamily="18" charset="0"/>
              </a:rPr>
              <a:t>/Leadership/ Schedulers should save a copy on their Desktop for easy accessibility.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flipV="1">
            <a:off x="3733800" y="3962401"/>
            <a:ext cx="685800" cy="38099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990600" y="4226614"/>
            <a:ext cx="2811379" cy="19217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5061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FTD FTSS Interface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FTD Interface enables FTD to answer MTF’s electronic 898 requests, and also allows for seamless uploading and downloading of scheduling and production information to and from FTSS. </a:t>
            </a:r>
          </a:p>
          <a:p>
            <a:endParaRPr lang="en-US" dirty="0"/>
          </a:p>
          <a:p>
            <a:r>
              <a:rPr lang="en-US" dirty="0"/>
              <a:t>The electronic 898 process fulfills all AFI requirements and enables the requests to be completed digitally</a:t>
            </a:r>
            <a:r>
              <a:rPr lang="en-US" dirty="0" smtClean="0"/>
              <a:t>.</a:t>
            </a:r>
          </a:p>
          <a:p>
            <a:endParaRPr lang="en-US" dirty="0"/>
          </a:p>
          <a:p>
            <a:r>
              <a:rPr lang="en-US" dirty="0" smtClean="0"/>
              <a:t>FTD schedulers, production supervisors, and leadership should download the frontend to their desktop for use. </a:t>
            </a:r>
          </a:p>
          <a:p>
            <a:endParaRPr lang="en-US" dirty="0" smtClean="0"/>
          </a:p>
          <a:p>
            <a:r>
              <a:rPr lang="en-US" dirty="0" smtClean="0"/>
              <a:t>If any program changes are made after the testing period, a new Frontend and Backend version will need to be downloaded by the FTD users. </a:t>
            </a:r>
            <a:endParaRPr lang="en-US" dirty="0"/>
          </a:p>
        </p:txBody>
      </p:sp>
    </p:spTree>
    <p:extLst>
      <p:ext uri="{BB962C8B-B14F-4D97-AF65-F5344CB8AC3E}">
        <p14:creationId xmlns:p14="http://schemas.microsoft.com/office/powerpoint/2010/main" xmlns="" val="1104073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Interface Setup</a:t>
            </a:r>
            <a:endParaRPr lang="en-US" dirty="0"/>
          </a:p>
        </p:txBody>
      </p:sp>
      <p:sp>
        <p:nvSpPr>
          <p:cNvPr id="3" name="Content Placeholder 2"/>
          <p:cNvSpPr>
            <a:spLocks noGrp="1"/>
          </p:cNvSpPr>
          <p:nvPr>
            <p:ph idx="1"/>
          </p:nvPr>
        </p:nvSpPr>
        <p:spPr>
          <a:xfrm>
            <a:off x="152400" y="990600"/>
            <a:ext cx="8839200" cy="5029200"/>
          </a:xfrm>
        </p:spPr>
        <p:txBody>
          <a:bodyPr>
            <a:normAutofit/>
          </a:bodyPr>
          <a:lstStyle/>
          <a:p>
            <a:r>
              <a:rPr lang="en-US" dirty="0" smtClean="0"/>
              <a:t>As shown in the previous slide, ask for the shared link location to your detachment’s Frontend Interface. Your database manager will know the location of the interface. Save a copy of the icon to your desktop. Start to use by double clicking icon.</a:t>
            </a:r>
          </a:p>
        </p:txBody>
      </p:sp>
      <p:cxnSp>
        <p:nvCxnSpPr>
          <p:cNvPr id="14" name="Straight Arrow Connector 13"/>
          <p:cNvCxnSpPr/>
          <p:nvPr/>
        </p:nvCxnSpPr>
        <p:spPr>
          <a:xfrm flipV="1">
            <a:off x="12191999" y="3854602"/>
            <a:ext cx="762001" cy="51527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5534025" y="3265457"/>
            <a:ext cx="2667000" cy="163121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1. Save a copy of the Frontend (link given by detachment Database Manager) and double click to use.</a:t>
            </a:r>
            <a:endParaRPr lang="en-US" sz="2000" dirty="0">
              <a:latin typeface="Times New Roman" pitchFamily="18" charset="0"/>
              <a:cs typeface="Times New Roman" pitchFamily="18" charset="0"/>
            </a:endParaRPr>
          </a:p>
        </p:txBody>
      </p:sp>
      <p:cxnSp>
        <p:nvCxnSpPr>
          <p:cNvPr id="19" name="Straight Arrow Connector 18"/>
          <p:cNvCxnSpPr>
            <a:stCxn id="18" idx="1"/>
          </p:cNvCxnSpPr>
          <p:nvPr/>
        </p:nvCxnSpPr>
        <p:spPr>
          <a:xfrm flipH="1">
            <a:off x="3166745" y="4081065"/>
            <a:ext cx="2367280" cy="1538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228600" y="5351103"/>
            <a:ext cx="8610600" cy="523220"/>
          </a:xfrm>
          <a:prstGeom prst="rect">
            <a:avLst/>
          </a:prstGeom>
          <a:noFill/>
          <a:ln>
            <a:solidFill>
              <a:srgbClr val="FF0000"/>
            </a:solidFill>
          </a:ln>
        </p:spPr>
        <p:txBody>
          <a:bodyPr wrap="square" rtlCol="0">
            <a:spAutoFit/>
          </a:bodyPr>
          <a:lstStyle/>
          <a:p>
            <a:pPr algn="ctr"/>
            <a:r>
              <a:rPr lang="en-US" sz="2800" b="1" i="1" dirty="0" smtClean="0">
                <a:solidFill>
                  <a:srgbClr val="FF0000"/>
                </a:solidFill>
              </a:rPr>
              <a:t>THIS IS THE END OF THE USER INSTALLATION PROCESS</a:t>
            </a:r>
            <a:endParaRPr lang="en-US" sz="2800" b="1" i="1" dirty="0">
              <a:solidFill>
                <a:srgbClr val="FF0000"/>
              </a:solidFill>
            </a:endParaRPr>
          </a:p>
        </p:txBody>
      </p:sp>
      <p:pic>
        <p:nvPicPr>
          <p:cNvPr id="9"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762000" y="3285330"/>
            <a:ext cx="2301310" cy="1591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895960" y="3364468"/>
            <a:ext cx="2091150" cy="369332"/>
          </a:xfrm>
          <a:prstGeom prst="rect">
            <a:avLst/>
          </a:prstGeom>
          <a:noFill/>
        </p:spPr>
        <p:txBody>
          <a:bodyPr wrap="none" rtlCol="0">
            <a:spAutoFit/>
          </a:bodyPr>
          <a:lstStyle/>
          <a:p>
            <a:r>
              <a:rPr lang="en-US" dirty="0" smtClean="0">
                <a:solidFill>
                  <a:schemeClr val="bg1"/>
                </a:solidFill>
              </a:rPr>
              <a:t>(Computer Desktop)</a:t>
            </a:r>
            <a:endParaRPr lang="en-US" dirty="0">
              <a:solidFill>
                <a:schemeClr val="bg1"/>
              </a:solidFill>
            </a:endParaRPr>
          </a:p>
        </p:txBody>
      </p:sp>
    </p:spTree>
    <p:extLst>
      <p:ext uri="{BB962C8B-B14F-4D97-AF65-F5344CB8AC3E}">
        <p14:creationId xmlns:p14="http://schemas.microsoft.com/office/powerpoint/2010/main" xmlns="" val="156200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User Functions</a:t>
            </a:r>
            <a:endParaRPr lang="en-US" dirty="0"/>
          </a:p>
        </p:txBody>
      </p:sp>
      <p:sp>
        <p:nvSpPr>
          <p:cNvPr id="3" name="Content Placeholder 2"/>
          <p:cNvSpPr>
            <a:spLocks noGrp="1"/>
          </p:cNvSpPr>
          <p:nvPr>
            <p:ph idx="1"/>
          </p:nvPr>
        </p:nvSpPr>
        <p:spPr>
          <a:xfrm>
            <a:off x="152400" y="2133600"/>
            <a:ext cx="8839200" cy="990599"/>
          </a:xfrm>
        </p:spPr>
        <p:txBody>
          <a:bodyPr/>
          <a:lstStyle/>
          <a:p>
            <a:pPr marL="0" indent="0" algn="ctr">
              <a:buNone/>
            </a:pPr>
            <a:r>
              <a:rPr lang="en-US" sz="4000" dirty="0" smtClean="0"/>
              <a:t>3. User Functions</a:t>
            </a:r>
          </a:p>
          <a:p>
            <a:pPr marL="457148" lvl="1" indent="0">
              <a:buNone/>
            </a:pPr>
            <a:endParaRPr lang="en-US" dirty="0"/>
          </a:p>
        </p:txBody>
      </p:sp>
      <p:sp>
        <p:nvSpPr>
          <p:cNvPr id="4" name="TextBox 3"/>
          <p:cNvSpPr txBox="1"/>
          <p:nvPr/>
        </p:nvSpPr>
        <p:spPr>
          <a:xfrm>
            <a:off x="1552575" y="3124200"/>
            <a:ext cx="6019800" cy="369332"/>
          </a:xfrm>
          <a:prstGeom prst="rect">
            <a:avLst/>
          </a:prstGeom>
          <a:noFill/>
        </p:spPr>
        <p:txBody>
          <a:bodyPr wrap="square" rtlCol="0">
            <a:spAutoFit/>
          </a:bodyPr>
          <a:lstStyle/>
          <a:p>
            <a:pPr algn="ctr"/>
            <a:r>
              <a:rPr lang="en-US" i="1" dirty="0" smtClean="0"/>
              <a:t>To be accomplished by all Users</a:t>
            </a:r>
            <a:endParaRPr lang="en-US" i="1" dirty="0"/>
          </a:p>
        </p:txBody>
      </p:sp>
      <p:sp>
        <p:nvSpPr>
          <p:cNvPr id="5" name="TextBox 4"/>
          <p:cNvSpPr txBox="1"/>
          <p:nvPr/>
        </p:nvSpPr>
        <p:spPr>
          <a:xfrm>
            <a:off x="381000" y="4343400"/>
            <a:ext cx="8610600" cy="523220"/>
          </a:xfrm>
          <a:prstGeom prst="rect">
            <a:avLst/>
          </a:prstGeom>
          <a:noFill/>
          <a:ln>
            <a:solidFill>
              <a:srgbClr val="FF0000"/>
            </a:solidFill>
          </a:ln>
        </p:spPr>
        <p:txBody>
          <a:bodyPr wrap="square" rtlCol="0">
            <a:spAutoFit/>
          </a:bodyPr>
          <a:lstStyle/>
          <a:p>
            <a:pPr algn="ctr"/>
            <a:r>
              <a:rPr lang="en-US" sz="2800" b="1" i="1" dirty="0" smtClean="0">
                <a:solidFill>
                  <a:srgbClr val="FF0000"/>
                </a:solidFill>
              </a:rPr>
              <a:t>ALL USERS INPUT THEIR HOURS </a:t>
            </a:r>
            <a:endParaRPr lang="en-US" sz="2800" b="1" i="1" dirty="0">
              <a:solidFill>
                <a:srgbClr val="FF0000"/>
              </a:solidFill>
            </a:endParaRPr>
          </a:p>
        </p:txBody>
      </p:sp>
    </p:spTree>
    <p:extLst>
      <p:ext uri="{BB962C8B-B14F-4D97-AF65-F5344CB8AC3E}">
        <p14:creationId xmlns:p14="http://schemas.microsoft.com/office/powerpoint/2010/main" xmlns="" val="670416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4724400" y="2178561"/>
            <a:ext cx="4114800" cy="3688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700"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533400" y="956697"/>
            <a:ext cx="2676588" cy="18627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Users: Time Cards</a:t>
            </a:r>
            <a:endParaRPr lang="en-US" dirty="0"/>
          </a:p>
        </p:txBody>
      </p:sp>
      <p:sp>
        <p:nvSpPr>
          <p:cNvPr id="4" name="TextBox 3"/>
          <p:cNvSpPr txBox="1"/>
          <p:nvPr/>
        </p:nvSpPr>
        <p:spPr>
          <a:xfrm>
            <a:off x="3886201" y="1054179"/>
            <a:ext cx="5095875"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Click on the “Time Cards” button on the right-hand side of the Main Menu. .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flipV="1">
            <a:off x="2514600" y="1371600"/>
            <a:ext cx="1368057" cy="1524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04800" y="3163187"/>
            <a:ext cx="4038600" cy="246221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Select that appropriate year, month, and instructor name at the top. Then fill out the time card like an excel spreadsheet, or click the “Fill Hours” button on the right to select a start/stop date, task, and course. </a:t>
            </a:r>
            <a:endParaRPr lang="en-US" sz="2200" dirty="0">
              <a:latin typeface="Times New Roman" pitchFamily="18" charset="0"/>
              <a:cs typeface="Times New Roman" pitchFamily="18" charset="0"/>
            </a:endParaRPr>
          </a:p>
        </p:txBody>
      </p:sp>
      <p:cxnSp>
        <p:nvCxnSpPr>
          <p:cNvPr id="12" name="Straight Arrow Connector 11"/>
          <p:cNvCxnSpPr/>
          <p:nvPr/>
        </p:nvCxnSpPr>
        <p:spPr>
          <a:xfrm flipV="1">
            <a:off x="4343400" y="2590801"/>
            <a:ext cx="1676400" cy="76199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flipV="1">
            <a:off x="4343400" y="2902466"/>
            <a:ext cx="4114800" cy="136473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68697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76200" y="1307463"/>
            <a:ext cx="4953000" cy="44401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Users: Time Cards</a:t>
            </a:r>
            <a:endParaRPr lang="en-US" dirty="0"/>
          </a:p>
        </p:txBody>
      </p:sp>
      <p:cxnSp>
        <p:nvCxnSpPr>
          <p:cNvPr id="5" name="Straight Arrow Connector 4"/>
          <p:cNvCxnSpPr/>
          <p:nvPr/>
        </p:nvCxnSpPr>
        <p:spPr>
          <a:xfrm flipH="1" flipV="1">
            <a:off x="4838700" y="2438400"/>
            <a:ext cx="266700" cy="108915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105400" y="1111508"/>
            <a:ext cx="3962400" cy="48320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a:latin typeface="Times New Roman" pitchFamily="18" charset="0"/>
                <a:cs typeface="Times New Roman" pitchFamily="18" charset="0"/>
              </a:rPr>
              <a:t>For definitions of tasks, click the “Task Definition” button. </a:t>
            </a:r>
            <a:r>
              <a:rPr lang="en-US" sz="2200" dirty="0" smtClean="0">
                <a:latin typeface="Times New Roman" pitchFamily="18" charset="0"/>
                <a:cs typeface="Times New Roman" pitchFamily="18" charset="0"/>
              </a:rPr>
              <a:t>This enables the user to view what counts toward the detachment’s utilization, as well as what reduces the amount of available hours in a month. Once you have completed your time card, </a:t>
            </a:r>
            <a:r>
              <a:rPr lang="en-US" sz="2200" dirty="0">
                <a:latin typeface="Times New Roman" pitchFamily="18" charset="0"/>
                <a:cs typeface="Times New Roman" pitchFamily="18" charset="0"/>
              </a:rPr>
              <a:t>press “Update Totals” </a:t>
            </a:r>
            <a:r>
              <a:rPr lang="en-US" sz="2200" dirty="0" smtClean="0">
                <a:latin typeface="Times New Roman" pitchFamily="18" charset="0"/>
                <a:cs typeface="Times New Roman" pitchFamily="18" charset="0"/>
              </a:rPr>
              <a:t>and review the Hours Overview displayed at the bottom for accuracy before exiting. Exit by clicking </a:t>
            </a:r>
            <a:r>
              <a:rPr lang="en-US" sz="2200" dirty="0">
                <a:latin typeface="Times New Roman" pitchFamily="18" charset="0"/>
                <a:cs typeface="Times New Roman" pitchFamily="18" charset="0"/>
              </a:rPr>
              <a:t>the </a:t>
            </a:r>
            <a:r>
              <a:rPr lang="en-US" sz="2200" dirty="0" smtClean="0">
                <a:latin typeface="Times New Roman" pitchFamily="18" charset="0"/>
                <a:cs typeface="Times New Roman" pitchFamily="18" charset="0"/>
              </a:rPr>
              <a:t>“Main Menu” </a:t>
            </a:r>
            <a:r>
              <a:rPr lang="en-US" sz="2200" dirty="0">
                <a:latin typeface="Times New Roman" pitchFamily="18" charset="0"/>
                <a:cs typeface="Times New Roman" pitchFamily="18" charset="0"/>
              </a:rPr>
              <a:t>button at the top right. </a:t>
            </a:r>
          </a:p>
        </p:txBody>
      </p:sp>
      <p:cxnSp>
        <p:nvCxnSpPr>
          <p:cNvPr id="12" name="Straight Arrow Connector 11"/>
          <p:cNvCxnSpPr>
            <a:stCxn id="11" idx="1"/>
          </p:cNvCxnSpPr>
          <p:nvPr/>
        </p:nvCxnSpPr>
        <p:spPr>
          <a:xfrm flipH="1">
            <a:off x="2971800" y="3527554"/>
            <a:ext cx="2133600" cy="150164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875565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Class Details</a:t>
            </a:r>
            <a:endParaRPr lang="en-US" dirty="0"/>
          </a:p>
        </p:txBody>
      </p:sp>
      <p:sp>
        <p:nvSpPr>
          <p:cNvPr id="4" name="TextBox 3"/>
          <p:cNvSpPr txBox="1"/>
          <p:nvPr/>
        </p:nvSpPr>
        <p:spPr>
          <a:xfrm>
            <a:off x="2057400" y="1192230"/>
            <a:ext cx="5095875" cy="246221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Class Details button shows ongoing and upcoming classes so that you can fill out a student roster.  This assists in production metrics because the students ranks are tallied up for OP, CP, and AP. You can also make a recall roster for the class too.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2743200" y="2423337"/>
            <a:ext cx="2057400" cy="990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281901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04800" y="1511968"/>
            <a:ext cx="5005137" cy="3898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Users: View Det Schedule</a:t>
            </a:r>
            <a:endParaRPr lang="en-US" dirty="0"/>
          </a:p>
        </p:txBody>
      </p:sp>
      <p:sp>
        <p:nvSpPr>
          <p:cNvPr id="4" name="TextBox 3"/>
          <p:cNvSpPr txBox="1"/>
          <p:nvPr/>
        </p:nvSpPr>
        <p:spPr>
          <a:xfrm>
            <a:off x="5486400" y="1667288"/>
            <a:ext cx="3276600" cy="31393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Click the “Det Schedule” button on the right-hand side of the main menu to open the detachment’s schedule, an instructor’s schedule, or an itemized schedule. Examples of each can be found on the next slide.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4724400" y="3240492"/>
            <a:ext cx="762000" cy="4491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2374237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0" y="2438400"/>
            <a:ext cx="3211194" cy="27565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3352800" y="2320757"/>
            <a:ext cx="2362200" cy="3089443"/>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Users: View Det Schedule</a:t>
            </a:r>
            <a:endParaRPr lang="en-US" dirty="0"/>
          </a:p>
        </p:txBody>
      </p:sp>
      <p:cxnSp>
        <p:nvCxnSpPr>
          <p:cNvPr id="5" name="Straight Arrow Connector 4"/>
          <p:cNvCxnSpPr/>
          <p:nvPr/>
        </p:nvCxnSpPr>
        <p:spPr>
          <a:xfrm flipV="1">
            <a:off x="4953000" y="3124200"/>
            <a:ext cx="914400" cy="18409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flipH="1" flipV="1">
            <a:off x="3264587" y="4038601"/>
            <a:ext cx="621613" cy="67674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31746"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5943600" y="1001696"/>
            <a:ext cx="3048000" cy="2786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a:stretch/>
        </p:blipFill>
        <p:spPr bwMode="auto">
          <a:xfrm>
            <a:off x="6022457" y="3790085"/>
            <a:ext cx="2969143" cy="2350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5" name="Straight Arrow Connector 14"/>
          <p:cNvCxnSpPr/>
          <p:nvPr/>
        </p:nvCxnSpPr>
        <p:spPr>
          <a:xfrm flipV="1">
            <a:off x="4953000" y="4235768"/>
            <a:ext cx="1219200" cy="95916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992805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609600" y="1101804"/>
            <a:ext cx="2109537" cy="2374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Users: View Individual Schedule</a:t>
            </a:r>
            <a:endParaRPr lang="en-US" dirty="0"/>
          </a:p>
        </p:txBody>
      </p:sp>
      <p:sp>
        <p:nvSpPr>
          <p:cNvPr id="4" name="TextBox 3"/>
          <p:cNvSpPr txBox="1"/>
          <p:nvPr/>
        </p:nvSpPr>
        <p:spPr>
          <a:xfrm>
            <a:off x="3350061" y="1101804"/>
            <a:ext cx="5095875" cy="17851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You can view the individual schedule either by clicking Det Schedule then selecting the “Single Instructor View” button, or simply by clicking the “Individual Schedule” button.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2286001" y="2209800"/>
            <a:ext cx="106406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4114800" y="3048000"/>
            <a:ext cx="3307751" cy="3023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16244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752600" y="1042879"/>
            <a:ext cx="5390707" cy="12014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Users: View Reports</a:t>
            </a:r>
            <a:endParaRPr lang="en-US" dirty="0"/>
          </a:p>
        </p:txBody>
      </p:sp>
      <p:sp>
        <p:nvSpPr>
          <p:cNvPr id="4" name="TextBox 3"/>
          <p:cNvSpPr txBox="1"/>
          <p:nvPr/>
        </p:nvSpPr>
        <p:spPr>
          <a:xfrm>
            <a:off x="609600" y="2438400"/>
            <a:ext cx="8305800"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FTD Interface offers several reports for the user. These reports can be opened either by clicking the “Reports” button, or by clicking the “Production Menu” button.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flipV="1">
            <a:off x="2590800" y="1643618"/>
            <a:ext cx="1876646" cy="78270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flipV="1">
            <a:off x="4447954" y="2111171"/>
            <a:ext cx="1800446" cy="31515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6"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152400" y="3682409"/>
            <a:ext cx="3048746" cy="23921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TextBox 16"/>
          <p:cNvSpPr txBox="1"/>
          <p:nvPr/>
        </p:nvSpPr>
        <p:spPr>
          <a:xfrm>
            <a:off x="3276600" y="4592682"/>
            <a:ext cx="579120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Form 898 Report with Course, CAMS &amp; PDS code, Min/Max, CAF/MCL, Backlog, MTF Seats Available, FTD seats available, FTD seats unused, and remarks for the 3 months.</a:t>
            </a:r>
            <a:endParaRPr lang="en-US" sz="2200" dirty="0">
              <a:latin typeface="Times New Roman" pitchFamily="18" charset="0"/>
              <a:cs typeface="Times New Roman" pitchFamily="18" charset="0"/>
            </a:endParaRPr>
          </a:p>
        </p:txBody>
      </p:sp>
      <p:sp>
        <p:nvSpPr>
          <p:cNvPr id="18" name="TextBox 17"/>
          <p:cNvSpPr txBox="1"/>
          <p:nvPr/>
        </p:nvSpPr>
        <p:spPr>
          <a:xfrm>
            <a:off x="3276600" y="3683913"/>
            <a:ext cx="579120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How We Spend Our Day Report shows Instructor Hours broken down by formal, MTT, Leave, etc. </a:t>
            </a:r>
            <a:endParaRPr lang="en-US" sz="2200" dirty="0">
              <a:latin typeface="Times New Roman" pitchFamily="18" charset="0"/>
              <a:cs typeface="Times New Roman" pitchFamily="18" charset="0"/>
            </a:endParaRPr>
          </a:p>
        </p:txBody>
      </p:sp>
      <p:cxnSp>
        <p:nvCxnSpPr>
          <p:cNvPr id="19" name="Straight Arrow Connector 18"/>
          <p:cNvCxnSpPr/>
          <p:nvPr/>
        </p:nvCxnSpPr>
        <p:spPr>
          <a:xfrm flipH="1">
            <a:off x="1399954" y="4075266"/>
            <a:ext cx="1876646" cy="95393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a:xfrm flipH="1" flipV="1">
            <a:off x="2590800" y="5205459"/>
            <a:ext cx="689344" cy="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273987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Schedulers: 898 Requests</a:t>
            </a:r>
            <a:endParaRPr lang="en-US" dirty="0"/>
          </a:p>
        </p:txBody>
      </p:sp>
      <p:sp>
        <p:nvSpPr>
          <p:cNvPr id="3" name="Content Placeholder 2"/>
          <p:cNvSpPr>
            <a:spLocks noGrp="1"/>
          </p:cNvSpPr>
          <p:nvPr>
            <p:ph idx="1"/>
          </p:nvPr>
        </p:nvSpPr>
        <p:spPr>
          <a:xfrm>
            <a:off x="152400" y="2133600"/>
            <a:ext cx="8839200" cy="990599"/>
          </a:xfrm>
        </p:spPr>
        <p:txBody>
          <a:bodyPr/>
          <a:lstStyle/>
          <a:p>
            <a:pPr marL="0" indent="0" algn="ctr">
              <a:buNone/>
            </a:pPr>
            <a:r>
              <a:rPr lang="en-US" sz="4000" dirty="0" smtClean="0"/>
              <a:t>3. Responding to 898 Requests</a:t>
            </a:r>
          </a:p>
          <a:p>
            <a:pPr marL="457148" lvl="1" indent="0">
              <a:buNone/>
            </a:pPr>
            <a:endParaRPr lang="en-US" dirty="0"/>
          </a:p>
        </p:txBody>
      </p:sp>
      <p:sp>
        <p:nvSpPr>
          <p:cNvPr id="5" name="TextBox 4"/>
          <p:cNvSpPr txBox="1"/>
          <p:nvPr/>
        </p:nvSpPr>
        <p:spPr>
          <a:xfrm>
            <a:off x="381000" y="4343400"/>
            <a:ext cx="8610600" cy="523220"/>
          </a:xfrm>
          <a:prstGeom prst="rect">
            <a:avLst/>
          </a:prstGeom>
          <a:noFill/>
          <a:ln>
            <a:solidFill>
              <a:srgbClr val="FF0000"/>
            </a:solidFill>
          </a:ln>
        </p:spPr>
        <p:txBody>
          <a:bodyPr wrap="square" rtlCol="0">
            <a:spAutoFit/>
          </a:bodyPr>
          <a:lstStyle/>
          <a:p>
            <a:pPr algn="ctr"/>
            <a:r>
              <a:rPr lang="en-US" sz="2800" b="1" i="1" dirty="0" smtClean="0">
                <a:solidFill>
                  <a:srgbClr val="FF0000"/>
                </a:solidFill>
              </a:rPr>
              <a:t>SCHEDULERS</a:t>
            </a:r>
            <a:endParaRPr lang="en-US" sz="2800" b="1" i="1" dirty="0">
              <a:solidFill>
                <a:srgbClr val="FF0000"/>
              </a:solidFill>
            </a:endParaRPr>
          </a:p>
        </p:txBody>
      </p:sp>
      <p:sp>
        <p:nvSpPr>
          <p:cNvPr id="6" name="TextBox 5"/>
          <p:cNvSpPr txBox="1"/>
          <p:nvPr/>
        </p:nvSpPr>
        <p:spPr>
          <a:xfrm>
            <a:off x="1552575" y="3124200"/>
            <a:ext cx="6019800" cy="646331"/>
          </a:xfrm>
          <a:prstGeom prst="rect">
            <a:avLst/>
          </a:prstGeom>
          <a:noFill/>
        </p:spPr>
        <p:txBody>
          <a:bodyPr wrap="square" rtlCol="0">
            <a:spAutoFit/>
          </a:bodyPr>
          <a:lstStyle/>
          <a:p>
            <a:pPr algn="ctr"/>
            <a:r>
              <a:rPr lang="en-US" i="1" dirty="0" smtClean="0"/>
              <a:t>Schedulers should accomplish all tasks given to Users, as well as the following.</a:t>
            </a:r>
            <a:endParaRPr lang="en-US" i="1" dirty="0"/>
          </a:p>
        </p:txBody>
      </p:sp>
    </p:spTree>
    <p:extLst>
      <p:ext uri="{BB962C8B-B14F-4D97-AF65-F5344CB8AC3E}">
        <p14:creationId xmlns:p14="http://schemas.microsoft.com/office/powerpoint/2010/main" xmlns="" val="240227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FTD FTSS Interface</a:t>
            </a:r>
            <a:endParaRPr lang="en-US" dirty="0"/>
          </a:p>
        </p:txBody>
      </p:sp>
      <p:sp>
        <p:nvSpPr>
          <p:cNvPr id="3" name="Content Placeholder 2"/>
          <p:cNvSpPr>
            <a:spLocks noGrp="1"/>
          </p:cNvSpPr>
          <p:nvPr>
            <p:ph idx="1"/>
          </p:nvPr>
        </p:nvSpPr>
        <p:spPr>
          <a:xfrm>
            <a:off x="152400" y="1066800"/>
            <a:ext cx="6324600" cy="5029200"/>
          </a:xfrm>
        </p:spPr>
        <p:txBody>
          <a:bodyPr>
            <a:normAutofit lnSpcReduction="10000"/>
          </a:bodyPr>
          <a:lstStyle/>
          <a:p>
            <a:r>
              <a:rPr lang="en-US" dirty="0" smtClean="0"/>
              <a:t>Overview</a:t>
            </a:r>
          </a:p>
          <a:p>
            <a:pPr lvl="1"/>
            <a:r>
              <a:rPr lang="en-US" dirty="0" smtClean="0"/>
              <a:t>Access (</a:t>
            </a:r>
            <a:r>
              <a:rPr lang="en-US" b="1" u="sng" dirty="0" smtClean="0">
                <a:solidFill>
                  <a:srgbClr val="FF0000"/>
                </a:solidFill>
                <a:hlinkClick r:id="rId2" action="ppaction://hlinksldjump"/>
              </a:rPr>
              <a:t>FOR ALL USERS, </a:t>
            </a:r>
            <a:r>
              <a:rPr lang="en-US" dirty="0" smtClean="0"/>
              <a:t>Slide 5)</a:t>
            </a:r>
          </a:p>
          <a:p>
            <a:pPr lvl="1"/>
            <a:r>
              <a:rPr lang="en-US" dirty="0" smtClean="0"/>
              <a:t>Initial Programming (</a:t>
            </a:r>
            <a:r>
              <a:rPr lang="en-US" b="1" u="sng" dirty="0" smtClean="0">
                <a:solidFill>
                  <a:srgbClr val="7030A0"/>
                </a:solidFill>
                <a:hlinkClick r:id="rId3" action="ppaction://hlinksldjump"/>
              </a:rPr>
              <a:t>FOR DATABASE MANAGER ONLY, </a:t>
            </a:r>
            <a:r>
              <a:rPr lang="en-US" dirty="0" smtClean="0"/>
              <a:t>Slides 6-26)</a:t>
            </a:r>
          </a:p>
          <a:p>
            <a:pPr lvl="1"/>
            <a:r>
              <a:rPr lang="en-US" dirty="0" smtClean="0"/>
              <a:t>Initial Programming (</a:t>
            </a:r>
            <a:r>
              <a:rPr lang="en-US" b="1" u="sng" dirty="0" smtClean="0">
                <a:solidFill>
                  <a:srgbClr val="FF0000"/>
                </a:solidFill>
                <a:hlinkClick r:id="rId4" action="ppaction://hlinksldjump"/>
              </a:rPr>
              <a:t>FOR ALL USERS,</a:t>
            </a:r>
            <a:r>
              <a:rPr lang="en-US" dirty="0" smtClean="0">
                <a:solidFill>
                  <a:srgbClr val="FF0000"/>
                </a:solidFill>
                <a:hlinkClick r:id="rId4" action="ppaction://hlinksldjump"/>
              </a:rPr>
              <a:t> </a:t>
            </a:r>
            <a:r>
              <a:rPr lang="en-US" dirty="0" smtClean="0"/>
              <a:t>Slides 28-30)</a:t>
            </a:r>
          </a:p>
          <a:p>
            <a:pPr lvl="1"/>
            <a:r>
              <a:rPr lang="en-US" dirty="0" smtClean="0"/>
              <a:t>User Functions (</a:t>
            </a:r>
            <a:r>
              <a:rPr lang="en-US" b="1" u="sng" dirty="0">
                <a:solidFill>
                  <a:srgbClr val="FF0000"/>
                </a:solidFill>
                <a:hlinkClick r:id="rId5" action="ppaction://hlinksldjump"/>
              </a:rPr>
              <a:t>FOR ALL USERS</a:t>
            </a:r>
            <a:r>
              <a:rPr lang="en-US" b="1" dirty="0">
                <a:solidFill>
                  <a:srgbClr val="FF0000"/>
                </a:solidFill>
                <a:hlinkClick r:id="rId5" action="ppaction://hlinksldjump"/>
              </a:rPr>
              <a:t>, </a:t>
            </a:r>
            <a:r>
              <a:rPr lang="en-US" dirty="0"/>
              <a:t>Slides </a:t>
            </a:r>
            <a:r>
              <a:rPr lang="en-US" dirty="0" smtClean="0"/>
              <a:t>31-38)</a:t>
            </a:r>
          </a:p>
          <a:p>
            <a:pPr lvl="1"/>
            <a:r>
              <a:rPr lang="en-US" dirty="0" smtClean="0"/>
              <a:t>Electronic 898 Responses (</a:t>
            </a:r>
            <a:r>
              <a:rPr lang="en-US" b="1" u="sng" dirty="0" smtClean="0">
                <a:solidFill>
                  <a:srgbClr val="0070C0"/>
                </a:solidFill>
                <a:hlinkClick r:id="rId6" action="ppaction://hlinksldjump"/>
              </a:rPr>
              <a:t>FOR SCHEDULERS ONLY,</a:t>
            </a:r>
            <a:r>
              <a:rPr lang="en-US" dirty="0" smtClean="0">
                <a:solidFill>
                  <a:srgbClr val="FF0000"/>
                </a:solidFill>
              </a:rPr>
              <a:t> </a:t>
            </a:r>
            <a:r>
              <a:rPr lang="en-US" dirty="0" smtClean="0"/>
              <a:t>Slides 39-42)</a:t>
            </a:r>
          </a:p>
          <a:p>
            <a:pPr lvl="1"/>
            <a:r>
              <a:rPr lang="en-US" dirty="0" smtClean="0"/>
              <a:t>Additional Features (</a:t>
            </a:r>
            <a:r>
              <a:rPr lang="en-US" b="1" u="sng" dirty="0" smtClean="0">
                <a:solidFill>
                  <a:srgbClr val="0070C0"/>
                </a:solidFill>
                <a:hlinkClick r:id="rId7" action="ppaction://hlinksldjump"/>
              </a:rPr>
              <a:t>FOR SCHEDULERS ONLY,</a:t>
            </a:r>
            <a:r>
              <a:rPr lang="en-US" dirty="0" smtClean="0">
                <a:solidFill>
                  <a:srgbClr val="FF0000"/>
                </a:solidFill>
              </a:rPr>
              <a:t> </a:t>
            </a:r>
            <a:r>
              <a:rPr lang="en-US" dirty="0" smtClean="0"/>
              <a:t>Slides 43-50)</a:t>
            </a:r>
          </a:p>
          <a:p>
            <a:pPr lvl="1"/>
            <a:r>
              <a:rPr lang="en-US" dirty="0" smtClean="0"/>
              <a:t>Summary/Contact Information (Slide 51)</a:t>
            </a:r>
          </a:p>
          <a:p>
            <a:pPr lvl="1"/>
            <a:endParaRPr lang="en-US" dirty="0"/>
          </a:p>
        </p:txBody>
      </p:sp>
      <p:pic>
        <p:nvPicPr>
          <p:cNvPr id="9218" name="Picture 2" descr="Picture">
            <a:hlinkClick r:id="rId8"/>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934200" y="4038600"/>
            <a:ext cx="1849316" cy="192328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p:cNvCxnSpPr/>
          <p:nvPr/>
        </p:nvCxnSpPr>
        <p:spPr>
          <a:xfrm flipH="1">
            <a:off x="4495800" y="1295400"/>
            <a:ext cx="2108791" cy="304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TextBox 5"/>
          <p:cNvSpPr txBox="1"/>
          <p:nvPr/>
        </p:nvSpPr>
        <p:spPr>
          <a:xfrm>
            <a:off x="6604591" y="1123556"/>
            <a:ext cx="2285998" cy="255454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These are hyperlinked to take you to the correct slide….if you are not a scheduler or DB Manager, only follow the “For All Users” slides!</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2763159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152400" y="1000125"/>
            <a:ext cx="2442985" cy="21376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898 </a:t>
            </a:r>
            <a:r>
              <a:rPr lang="en-US" dirty="0"/>
              <a:t>Requests</a:t>
            </a:r>
          </a:p>
        </p:txBody>
      </p:sp>
      <p:sp>
        <p:nvSpPr>
          <p:cNvPr id="4" name="TextBox 3"/>
          <p:cNvSpPr txBox="1"/>
          <p:nvPr/>
        </p:nvSpPr>
        <p:spPr>
          <a:xfrm>
            <a:off x="2971800" y="1016913"/>
            <a:ext cx="6096000"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Click on the FTD FTSS Interface Frontend icon on your desktop. When the Interface opens, acknowledge the Privacy Act Information statement.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1828800" y="1232356"/>
            <a:ext cx="1133474"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024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2505074" y="2143124"/>
            <a:ext cx="5876925" cy="380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0" name="Straight Arrow Connector 9"/>
          <p:cNvCxnSpPr/>
          <p:nvPr/>
        </p:nvCxnSpPr>
        <p:spPr>
          <a:xfrm>
            <a:off x="4648200" y="2124909"/>
            <a:ext cx="381000" cy="70401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304800" y="990600"/>
            <a:ext cx="2091150" cy="369332"/>
          </a:xfrm>
          <a:prstGeom prst="rect">
            <a:avLst/>
          </a:prstGeom>
          <a:noFill/>
        </p:spPr>
        <p:txBody>
          <a:bodyPr wrap="none" rtlCol="0">
            <a:spAutoFit/>
          </a:bodyPr>
          <a:lstStyle/>
          <a:p>
            <a:r>
              <a:rPr lang="en-US" dirty="0" smtClean="0">
                <a:solidFill>
                  <a:schemeClr val="bg1"/>
                </a:solidFill>
              </a:rPr>
              <a:t>(Computer Desktop)</a:t>
            </a:r>
            <a:endParaRPr lang="en-US" dirty="0">
              <a:solidFill>
                <a:schemeClr val="bg1"/>
              </a:solidFill>
            </a:endParaRPr>
          </a:p>
        </p:txBody>
      </p:sp>
    </p:spTree>
    <p:extLst>
      <p:ext uri="{BB962C8B-B14F-4D97-AF65-F5344CB8AC3E}">
        <p14:creationId xmlns:p14="http://schemas.microsoft.com/office/powerpoint/2010/main" xmlns="" val="3314956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04800" y="1977479"/>
            <a:ext cx="5703810"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898 </a:t>
            </a:r>
            <a:r>
              <a:rPr lang="en-US" dirty="0"/>
              <a:t>Requests</a:t>
            </a:r>
          </a:p>
        </p:txBody>
      </p:sp>
      <p:sp>
        <p:nvSpPr>
          <p:cNvPr id="4" name="TextBox 3"/>
          <p:cNvSpPr txBox="1"/>
          <p:nvPr/>
        </p:nvSpPr>
        <p:spPr>
          <a:xfrm>
            <a:off x="1828799" y="4420850"/>
            <a:ext cx="7162801"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NOTE: If the Production menu does not show on the left-hand side, request the password from your Database Manager. The default password is “DET”. Input the password to view the Production Menu.</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1524000" y="1905000"/>
            <a:ext cx="1828800" cy="1371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3318630" y="1135559"/>
            <a:ext cx="582537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To respond to 898 requests made by MTFs, click the Production Menu button.</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xmlns="" val="2467487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76200" y="1066800"/>
            <a:ext cx="5843337" cy="23921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898 </a:t>
            </a:r>
            <a:r>
              <a:rPr lang="en-US" dirty="0"/>
              <a:t>Requests</a:t>
            </a:r>
          </a:p>
        </p:txBody>
      </p:sp>
      <p:cxnSp>
        <p:nvCxnSpPr>
          <p:cNvPr id="5" name="Straight Arrow Connector 4"/>
          <p:cNvCxnSpPr/>
          <p:nvPr/>
        </p:nvCxnSpPr>
        <p:spPr>
          <a:xfrm flipH="1" flipV="1">
            <a:off x="1143000" y="2057400"/>
            <a:ext cx="4876800" cy="304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6019800" y="1753850"/>
            <a:ext cx="2971800" cy="14465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To respond to 898 requests made by MTFs, click the “898 Review” button. </a:t>
            </a:r>
            <a:endParaRPr lang="en-US" sz="2200" dirty="0">
              <a:latin typeface="Times New Roman" pitchFamily="18" charset="0"/>
              <a:cs typeface="Times New Roman" pitchFamily="18" charset="0"/>
            </a:endParaRPr>
          </a:p>
        </p:txBody>
      </p:sp>
      <p:pic>
        <p:nvPicPr>
          <p:cNvPr id="14340" name="Picture 4"/>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304800" y="3581400"/>
            <a:ext cx="3429000" cy="2381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3962400" y="3853696"/>
            <a:ext cx="4953000" cy="212365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Select the applicable month for the requests. Next, respond to the requests by inputting the number of seats built, notes back to MTF, whether you addressed their request, and any deviations. This must be done for each row (request).  </a:t>
            </a:r>
            <a:endParaRPr lang="en-US" sz="2200" dirty="0">
              <a:latin typeface="Times New Roman" pitchFamily="18" charset="0"/>
              <a:cs typeface="Times New Roman" pitchFamily="18" charset="0"/>
            </a:endParaRPr>
          </a:p>
        </p:txBody>
      </p:sp>
      <p:cxnSp>
        <p:nvCxnSpPr>
          <p:cNvPr id="14" name="Straight Arrow Connector 13"/>
          <p:cNvCxnSpPr>
            <a:stCxn id="13" idx="1"/>
          </p:cNvCxnSpPr>
          <p:nvPr/>
        </p:nvCxnSpPr>
        <p:spPr>
          <a:xfrm flipH="1" flipV="1">
            <a:off x="2286000" y="4648200"/>
            <a:ext cx="1676400" cy="26732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13" idx="1"/>
          </p:cNvCxnSpPr>
          <p:nvPr/>
        </p:nvCxnSpPr>
        <p:spPr>
          <a:xfrm flipH="1">
            <a:off x="838200" y="4915525"/>
            <a:ext cx="3124200" cy="5683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2961040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Schedulers: Additional Functions</a:t>
            </a:r>
            <a:endParaRPr lang="en-US" dirty="0"/>
          </a:p>
        </p:txBody>
      </p:sp>
      <p:sp>
        <p:nvSpPr>
          <p:cNvPr id="3" name="Content Placeholder 2"/>
          <p:cNvSpPr>
            <a:spLocks noGrp="1"/>
          </p:cNvSpPr>
          <p:nvPr>
            <p:ph idx="1"/>
          </p:nvPr>
        </p:nvSpPr>
        <p:spPr>
          <a:xfrm>
            <a:off x="152400" y="2133600"/>
            <a:ext cx="8839200" cy="990599"/>
          </a:xfrm>
        </p:spPr>
        <p:txBody>
          <a:bodyPr/>
          <a:lstStyle/>
          <a:p>
            <a:pPr marL="0" indent="0" algn="ctr">
              <a:buNone/>
            </a:pPr>
            <a:r>
              <a:rPr lang="en-US" sz="4000" dirty="0" smtClean="0"/>
              <a:t>3. Additional Functions</a:t>
            </a:r>
          </a:p>
          <a:p>
            <a:pPr marL="457148" lvl="1" indent="0">
              <a:buNone/>
            </a:pPr>
            <a:endParaRPr lang="en-US" dirty="0"/>
          </a:p>
        </p:txBody>
      </p:sp>
      <p:sp>
        <p:nvSpPr>
          <p:cNvPr id="5" name="TextBox 4"/>
          <p:cNvSpPr txBox="1"/>
          <p:nvPr/>
        </p:nvSpPr>
        <p:spPr>
          <a:xfrm>
            <a:off x="381000" y="4343400"/>
            <a:ext cx="8610600" cy="954107"/>
          </a:xfrm>
          <a:prstGeom prst="rect">
            <a:avLst/>
          </a:prstGeom>
          <a:noFill/>
          <a:ln>
            <a:solidFill>
              <a:srgbClr val="FF0000"/>
            </a:solidFill>
          </a:ln>
        </p:spPr>
        <p:txBody>
          <a:bodyPr wrap="square" rtlCol="0">
            <a:spAutoFit/>
          </a:bodyPr>
          <a:lstStyle/>
          <a:p>
            <a:pPr algn="ctr"/>
            <a:r>
              <a:rPr lang="en-US" sz="2800" b="1" i="1" dirty="0" smtClean="0">
                <a:solidFill>
                  <a:srgbClr val="FF0000"/>
                </a:solidFill>
              </a:rPr>
              <a:t>THESE FEATURES EXPLAIN HOW TO REQUEST TTMS NUMBERS FOR CLASSES, SCHEDULE CLASSES, ETC.</a:t>
            </a:r>
            <a:endParaRPr lang="en-US" sz="2800" b="1" i="1" dirty="0">
              <a:solidFill>
                <a:srgbClr val="FF0000"/>
              </a:solidFill>
            </a:endParaRPr>
          </a:p>
        </p:txBody>
      </p:sp>
      <p:sp>
        <p:nvSpPr>
          <p:cNvPr id="7" name="TextBox 6"/>
          <p:cNvSpPr txBox="1"/>
          <p:nvPr/>
        </p:nvSpPr>
        <p:spPr>
          <a:xfrm>
            <a:off x="1552575" y="3124200"/>
            <a:ext cx="6019800" cy="646331"/>
          </a:xfrm>
          <a:prstGeom prst="rect">
            <a:avLst/>
          </a:prstGeom>
          <a:noFill/>
        </p:spPr>
        <p:txBody>
          <a:bodyPr wrap="square" rtlCol="0">
            <a:spAutoFit/>
          </a:bodyPr>
          <a:lstStyle/>
          <a:p>
            <a:pPr algn="ctr"/>
            <a:r>
              <a:rPr lang="en-US" i="1" dirty="0" smtClean="0"/>
              <a:t>Schedulers should accomplish all tasks given to Users, as well as the following.</a:t>
            </a:r>
            <a:endParaRPr lang="en-US" i="1" dirty="0"/>
          </a:p>
        </p:txBody>
      </p:sp>
    </p:spTree>
    <p:extLst>
      <p:ext uri="{BB962C8B-B14F-4D97-AF65-F5344CB8AC3E}">
        <p14:creationId xmlns:p14="http://schemas.microsoft.com/office/powerpoint/2010/main" xmlns="" val="1994361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8100" y="3150168"/>
            <a:ext cx="5870994" cy="30220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348495" y="1066048"/>
            <a:ext cx="3080505" cy="915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Creating Classes/Schedule</a:t>
            </a:r>
            <a:endParaRPr lang="en-US" dirty="0"/>
          </a:p>
        </p:txBody>
      </p:sp>
      <p:sp>
        <p:nvSpPr>
          <p:cNvPr id="4" name="TextBox 3"/>
          <p:cNvSpPr txBox="1"/>
          <p:nvPr/>
        </p:nvSpPr>
        <p:spPr>
          <a:xfrm>
            <a:off x="3657600" y="990600"/>
            <a:ext cx="5095875"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To create an instructor schedule, you can click the “Add/Modify Classes” button under the Production Menu.</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1676400" y="1371600"/>
            <a:ext cx="1981200" cy="1144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562600" y="2279571"/>
            <a:ext cx="3505200" cy="38164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Choose the month/year you would like to schedule and click the “Create Class” Button. </a:t>
            </a:r>
          </a:p>
          <a:p>
            <a:r>
              <a:rPr lang="en-US" sz="2200" dirty="0" smtClean="0">
                <a:latin typeface="Times New Roman" pitchFamily="18" charset="0"/>
                <a:cs typeface="Times New Roman" pitchFamily="18" charset="0"/>
              </a:rPr>
              <a:t>Input the course to be taught (or leave/</a:t>
            </a:r>
            <a:r>
              <a:rPr lang="en-US" sz="2200" dirty="0" err="1" smtClean="0">
                <a:latin typeface="Times New Roman" pitchFamily="18" charset="0"/>
                <a:cs typeface="Times New Roman" pitchFamily="18" charset="0"/>
              </a:rPr>
              <a:t>appt</a:t>
            </a:r>
            <a:r>
              <a:rPr lang="en-US" sz="2200" dirty="0" smtClean="0">
                <a:latin typeface="Times New Roman" pitchFamily="18" charset="0"/>
                <a:cs typeface="Times New Roman" pitchFamily="18" charset="0"/>
              </a:rPr>
              <a:t>/</a:t>
            </a:r>
            <a:r>
              <a:rPr lang="en-US" sz="2200" dirty="0" err="1" smtClean="0">
                <a:latin typeface="Times New Roman" pitchFamily="18" charset="0"/>
                <a:cs typeface="Times New Roman" pitchFamily="18" charset="0"/>
              </a:rPr>
              <a:t>etc</a:t>
            </a:r>
            <a:r>
              <a:rPr lang="en-US" sz="2200" dirty="0" smtClean="0">
                <a:latin typeface="Times New Roman" pitchFamily="18" charset="0"/>
                <a:cs typeface="Times New Roman" pitchFamily="18" charset="0"/>
              </a:rPr>
              <a:t>), the instructor, the start date, whether it is firm or projected, how many host/non-host, and any notes; then press “Schedule”. </a:t>
            </a:r>
            <a:endParaRPr lang="en-US" sz="2200" dirty="0">
              <a:latin typeface="Times New Roman" pitchFamily="18" charset="0"/>
              <a:cs typeface="Times New Roman" pitchFamily="18" charset="0"/>
            </a:endParaRPr>
          </a:p>
        </p:txBody>
      </p:sp>
      <p:cxnSp>
        <p:nvCxnSpPr>
          <p:cNvPr id="12" name="Straight Arrow Connector 11"/>
          <p:cNvCxnSpPr/>
          <p:nvPr/>
        </p:nvCxnSpPr>
        <p:spPr>
          <a:xfrm flipH="1">
            <a:off x="3429000" y="3150168"/>
            <a:ext cx="2133600" cy="1264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p:nvPr/>
        </p:nvCxnSpPr>
        <p:spPr>
          <a:xfrm flipH="1">
            <a:off x="2571030" y="5562600"/>
            <a:ext cx="2970004" cy="76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1" name="TextBox 30"/>
          <p:cNvSpPr txBox="1"/>
          <p:nvPr/>
        </p:nvSpPr>
        <p:spPr>
          <a:xfrm>
            <a:off x="761997" y="2226838"/>
            <a:ext cx="4071105"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solidFill>
                  <a:srgbClr val="FF0000"/>
                </a:solidFill>
                <a:latin typeface="Times New Roman" pitchFamily="18" charset="0"/>
                <a:cs typeface="Times New Roman" pitchFamily="18" charset="0"/>
              </a:rPr>
              <a:t>NOTE: THERE ARE TWO WAYS TO SCHEDULE CLASSES—SEE NEXT SLIDE FOR ALTERNATE OPTION.</a:t>
            </a:r>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023263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54803" y="1036109"/>
            <a:ext cx="3080505" cy="915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Creating </a:t>
            </a:r>
            <a:r>
              <a:rPr lang="en-US" dirty="0"/>
              <a:t>Classes/Schedule</a:t>
            </a:r>
          </a:p>
        </p:txBody>
      </p:sp>
      <p:cxnSp>
        <p:nvCxnSpPr>
          <p:cNvPr id="5" name="Straight Arrow Connector 4"/>
          <p:cNvCxnSpPr/>
          <p:nvPr/>
        </p:nvCxnSpPr>
        <p:spPr>
          <a:xfrm flipH="1">
            <a:off x="2743200" y="1480066"/>
            <a:ext cx="914400" cy="1361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152401" y="1981200"/>
            <a:ext cx="34290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solidFill>
                  <a:srgbClr val="FF0000"/>
                </a:solidFill>
                <a:latin typeface="Times New Roman" pitchFamily="18" charset="0"/>
                <a:cs typeface="Times New Roman" pitchFamily="18" charset="0"/>
              </a:rPr>
              <a:t>NOTE: THERE ARE TWO WAYS TO SCHEDULE CLASSES—SEE PREVIOUS SLIDE FOR ALTERNATE OPTION.</a:t>
            </a:r>
            <a:endParaRPr lang="en-US" b="1" dirty="0">
              <a:solidFill>
                <a:srgbClr val="FF0000"/>
              </a:solidFill>
              <a:latin typeface="Times New Roman" pitchFamily="18" charset="0"/>
              <a:cs typeface="Times New Roman" pitchFamily="18" charset="0"/>
            </a:endParaRPr>
          </a:p>
        </p:txBody>
      </p:sp>
      <p:sp>
        <p:nvSpPr>
          <p:cNvPr id="10" name="TextBox 9"/>
          <p:cNvSpPr txBox="1"/>
          <p:nvPr/>
        </p:nvSpPr>
        <p:spPr>
          <a:xfrm>
            <a:off x="3657600" y="990600"/>
            <a:ext cx="5095875"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To create an instructor schedule, you can click the “Intuitive Scheduler” button under the Production Menu.</a:t>
            </a:r>
            <a:endParaRPr lang="en-US" sz="2200" dirty="0">
              <a:latin typeface="Times New Roman" pitchFamily="18" charset="0"/>
              <a:cs typeface="Times New Roman" pitchFamily="18" charset="0"/>
            </a:endParaRPr>
          </a:p>
        </p:txBody>
      </p:sp>
      <p:pic>
        <p:nvPicPr>
          <p:cNvPr id="2560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3657600" y="2165684"/>
            <a:ext cx="5337798" cy="37644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TextBox 15"/>
          <p:cNvSpPr txBox="1"/>
          <p:nvPr/>
        </p:nvSpPr>
        <p:spPr>
          <a:xfrm>
            <a:off x="76200" y="3493932"/>
            <a:ext cx="3505201" cy="246221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Click on the course needed and the instructor teaching it (or the leave, </a:t>
            </a:r>
            <a:r>
              <a:rPr lang="en-US" sz="2200" dirty="0" err="1" smtClean="0">
                <a:latin typeface="Times New Roman" pitchFamily="18" charset="0"/>
                <a:cs typeface="Times New Roman" pitchFamily="18" charset="0"/>
              </a:rPr>
              <a:t>appt</a:t>
            </a:r>
            <a:r>
              <a:rPr lang="en-US" sz="2200" dirty="0" smtClean="0">
                <a:latin typeface="Times New Roman" pitchFamily="18" charset="0"/>
                <a:cs typeface="Times New Roman" pitchFamily="18" charset="0"/>
              </a:rPr>
              <a:t>, etc.) Input the appropriate dates/ seats requested, and click “Add”. The schedule will then show on the calendar/will save. </a:t>
            </a:r>
            <a:endParaRPr lang="en-US" sz="2200" dirty="0">
              <a:latin typeface="Times New Roman" pitchFamily="18" charset="0"/>
              <a:cs typeface="Times New Roman" pitchFamily="18" charset="0"/>
            </a:endParaRPr>
          </a:p>
        </p:txBody>
      </p:sp>
      <p:cxnSp>
        <p:nvCxnSpPr>
          <p:cNvPr id="17" name="Straight Arrow Connector 16"/>
          <p:cNvCxnSpPr/>
          <p:nvPr/>
        </p:nvCxnSpPr>
        <p:spPr>
          <a:xfrm flipV="1">
            <a:off x="3581402" y="2689942"/>
            <a:ext cx="685798" cy="104385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a:stCxn id="16" idx="3"/>
          </p:cNvCxnSpPr>
          <p:nvPr/>
        </p:nvCxnSpPr>
        <p:spPr>
          <a:xfrm>
            <a:off x="3581401" y="4725039"/>
            <a:ext cx="685799" cy="5327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735118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54803" y="1036109"/>
            <a:ext cx="3080505" cy="915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Delete/Modify </a:t>
            </a:r>
            <a:r>
              <a:rPr lang="en-US" dirty="0" err="1" smtClean="0"/>
              <a:t>Instr</a:t>
            </a:r>
            <a:r>
              <a:rPr lang="en-US" dirty="0" smtClean="0"/>
              <a:t> Schedule</a:t>
            </a:r>
            <a:endParaRPr lang="en-US" dirty="0"/>
          </a:p>
        </p:txBody>
      </p:sp>
      <p:cxnSp>
        <p:nvCxnSpPr>
          <p:cNvPr id="5" name="Straight Arrow Connector 4"/>
          <p:cNvCxnSpPr/>
          <p:nvPr/>
        </p:nvCxnSpPr>
        <p:spPr>
          <a:xfrm flipH="1">
            <a:off x="2743200" y="1480066"/>
            <a:ext cx="914400" cy="1361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3657601" y="990600"/>
            <a:ext cx="5333999"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To </a:t>
            </a:r>
            <a:r>
              <a:rPr lang="en-US" sz="2200" b="1" dirty="0" smtClean="0">
                <a:latin typeface="Times New Roman" pitchFamily="18" charset="0"/>
                <a:cs typeface="Times New Roman" pitchFamily="18" charset="0"/>
              </a:rPr>
              <a:t>delete or modify</a:t>
            </a:r>
            <a:r>
              <a:rPr lang="en-US" sz="2200" dirty="0" smtClean="0">
                <a:latin typeface="Times New Roman" pitchFamily="18" charset="0"/>
                <a:cs typeface="Times New Roman" pitchFamily="18" charset="0"/>
              </a:rPr>
              <a:t> an input in the schedule, click the “Add/Modify Classes” button.</a:t>
            </a:r>
            <a:endParaRPr lang="en-US" sz="2200" dirty="0">
              <a:latin typeface="Times New Roman" pitchFamily="18" charset="0"/>
              <a:cs typeface="Times New Roman" pitchFamily="18" charset="0"/>
            </a:endParaRPr>
          </a:p>
        </p:txBody>
      </p:sp>
      <p:sp>
        <p:nvSpPr>
          <p:cNvPr id="7" name="TextBox 6"/>
          <p:cNvSpPr txBox="1"/>
          <p:nvPr/>
        </p:nvSpPr>
        <p:spPr>
          <a:xfrm>
            <a:off x="5219700" y="1828800"/>
            <a:ext cx="3924299" cy="415498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Select the desired Month, Year, and Instructor under the Instructor Filter. Check the Box to the right of Instructor Filter. You can now view all classes assigned to that instructor for that month/year. Click “Modify Course/Instructor” to change the instructor teaching the class or the course taught. Click on the Trashcan button to delete the class. </a:t>
            </a:r>
            <a:endParaRPr lang="en-US" sz="2200" dirty="0">
              <a:latin typeface="Times New Roman" pitchFamily="18" charset="0"/>
              <a:cs typeface="Times New Roman" pitchFamily="18" charset="0"/>
            </a:endParaRPr>
          </a:p>
        </p:txBody>
      </p:sp>
      <p:pic>
        <p:nvPicPr>
          <p:cNvPr id="2457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0" y="2436919"/>
            <a:ext cx="5219700" cy="28970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1" name="Straight Arrow Connector 10"/>
          <p:cNvCxnSpPr/>
          <p:nvPr/>
        </p:nvCxnSpPr>
        <p:spPr>
          <a:xfrm flipH="1" flipV="1">
            <a:off x="4038601" y="2590800"/>
            <a:ext cx="1190624" cy="1524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915882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533400" y="1136310"/>
            <a:ext cx="4967052" cy="4855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Holidays</a:t>
            </a:r>
            <a:endParaRPr lang="en-US" dirty="0"/>
          </a:p>
        </p:txBody>
      </p:sp>
      <p:sp>
        <p:nvSpPr>
          <p:cNvPr id="4" name="TextBox 3"/>
          <p:cNvSpPr txBox="1"/>
          <p:nvPr/>
        </p:nvSpPr>
        <p:spPr>
          <a:xfrm>
            <a:off x="5943600" y="1101804"/>
            <a:ext cx="3048000" cy="483209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To alter holidays that show on the instructors’ schedules, click the “Holidays” button under Production Menu. Class days will automatically schedule around holidays and weekends. You can click “Cancel Holiday” to allow classes to be scheduled on the holiday, and you can add additional holidays at the bottom of this page.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2514600" y="1755355"/>
            <a:ext cx="3410309" cy="7344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flipH="1" flipV="1">
            <a:off x="4219754" y="3352800"/>
            <a:ext cx="1723846" cy="6470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3756548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76200" y="1798884"/>
            <a:ext cx="5843337" cy="23921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TTMS Numbers</a:t>
            </a:r>
            <a:endParaRPr lang="en-US" dirty="0"/>
          </a:p>
        </p:txBody>
      </p:sp>
      <p:cxnSp>
        <p:nvCxnSpPr>
          <p:cNvPr id="5" name="Straight Arrow Connector 4"/>
          <p:cNvCxnSpPr/>
          <p:nvPr/>
        </p:nvCxnSpPr>
        <p:spPr>
          <a:xfrm flipH="1">
            <a:off x="2209800" y="2362200"/>
            <a:ext cx="3810000" cy="3810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6019800" y="1066800"/>
            <a:ext cx="2971800" cy="31393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After creating the monthly schedule, use the “FTSS Upload” button to input all the classes into FTSS so that the schedulers at Sheppard can assign each class a TTMS class number</a:t>
            </a:r>
            <a:endParaRPr lang="en-US" sz="2200" dirty="0">
              <a:latin typeface="Times New Roman" pitchFamily="18" charset="0"/>
              <a:cs typeface="Times New Roman" pitchFamily="18" charset="0"/>
            </a:endParaRPr>
          </a:p>
        </p:txBody>
      </p:sp>
      <p:sp>
        <p:nvSpPr>
          <p:cNvPr id="11" name="TextBox 10"/>
          <p:cNvSpPr txBox="1"/>
          <p:nvPr/>
        </p:nvSpPr>
        <p:spPr>
          <a:xfrm>
            <a:off x="4572000" y="4267200"/>
            <a:ext cx="4419600" cy="17851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After giving the Sheppard scheduler a few days, the TTMS class numbers can be downloaded back to the interface by clicking the “FTSS Download” button.</a:t>
            </a:r>
            <a:endParaRPr lang="en-US" sz="2200" dirty="0">
              <a:latin typeface="Times New Roman" pitchFamily="18" charset="0"/>
              <a:cs typeface="Times New Roman" pitchFamily="18" charset="0"/>
            </a:endParaRPr>
          </a:p>
        </p:txBody>
      </p:sp>
      <p:cxnSp>
        <p:nvCxnSpPr>
          <p:cNvPr id="15" name="Straight Arrow Connector 14"/>
          <p:cNvCxnSpPr>
            <a:stCxn id="11" idx="1"/>
          </p:cNvCxnSpPr>
          <p:nvPr/>
        </p:nvCxnSpPr>
        <p:spPr>
          <a:xfrm flipH="1" flipV="1">
            <a:off x="2209800" y="2994942"/>
            <a:ext cx="2362200" cy="216481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848690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3382" y="3657600"/>
            <a:ext cx="9072011" cy="21956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325 Tracker</a:t>
            </a:r>
            <a:endParaRPr lang="en-US" dirty="0"/>
          </a:p>
        </p:txBody>
      </p:sp>
      <p:sp>
        <p:nvSpPr>
          <p:cNvPr id="4" name="TextBox 3"/>
          <p:cNvSpPr txBox="1"/>
          <p:nvPr/>
        </p:nvSpPr>
        <p:spPr>
          <a:xfrm>
            <a:off x="76201" y="990600"/>
            <a:ext cx="8905876" cy="246221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The 325 Tracker pulls courses starting in the next few weeks when you click the “Query Starting Courses” button. The “IMDS received &amp; OTA complied with” box can be accomplished and checked before classes start. Once the instructor has completed teaching the course, you can click “Update Course Numbers” to pull information from the time cards and class details function on the main menu.  NOTE: Ensure you input the ranks of students under class details so that the students will be properly annotated as OP, AP, or CP.</a:t>
            </a:r>
            <a:endParaRPr lang="en-US" sz="2200" dirty="0">
              <a:latin typeface="Times New Roman" pitchFamily="18" charset="0"/>
              <a:cs typeface="Times New Roman" pitchFamily="18" charset="0"/>
            </a:endParaRPr>
          </a:p>
        </p:txBody>
      </p:sp>
      <p:cxnSp>
        <p:nvCxnSpPr>
          <p:cNvPr id="12" name="Straight Arrow Connector 11"/>
          <p:cNvCxnSpPr>
            <a:stCxn id="4" idx="2"/>
          </p:cNvCxnSpPr>
          <p:nvPr/>
        </p:nvCxnSpPr>
        <p:spPr>
          <a:xfrm flipH="1">
            <a:off x="2819401" y="3452813"/>
            <a:ext cx="1709738" cy="22621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4" idx="2"/>
          </p:cNvCxnSpPr>
          <p:nvPr/>
        </p:nvCxnSpPr>
        <p:spPr>
          <a:xfrm flipH="1">
            <a:off x="1676401" y="3452813"/>
            <a:ext cx="2852738" cy="4333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559408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FTD FTSS Interface Access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For Access:</a:t>
            </a:r>
          </a:p>
          <a:p>
            <a:r>
              <a:rPr lang="en-US" b="0" dirty="0" smtClean="0"/>
              <a:t>Ensure you </a:t>
            </a:r>
            <a:r>
              <a:rPr lang="en-US" b="0" dirty="0"/>
              <a:t>have access to </a:t>
            </a:r>
            <a:r>
              <a:rPr lang="en-US" b="0" dirty="0" smtClean="0"/>
              <a:t>FTSS: </a:t>
            </a:r>
            <a:r>
              <a:rPr lang="en-US" b="0" dirty="0" smtClean="0">
                <a:hlinkClick r:id="rId2"/>
              </a:rPr>
              <a:t>https</a:t>
            </a:r>
            <a:r>
              <a:rPr lang="en-US" b="0" dirty="0">
                <a:hlinkClick r:id="rId2"/>
              </a:rPr>
              <a:t>://</a:t>
            </a:r>
            <a:r>
              <a:rPr lang="en-US" b="0" dirty="0" smtClean="0">
                <a:hlinkClick r:id="rId2"/>
              </a:rPr>
              <a:t>app-eis.aetc.af.mil/amt/default.aspx</a:t>
            </a:r>
            <a:endParaRPr lang="en-US" b="0" dirty="0" smtClean="0"/>
          </a:p>
          <a:p>
            <a:endParaRPr lang="en-US" b="0" dirty="0" smtClean="0"/>
          </a:p>
          <a:p>
            <a:r>
              <a:rPr lang="en-US" b="0" dirty="0" smtClean="0"/>
              <a:t>If you do not, you </a:t>
            </a:r>
            <a:r>
              <a:rPr lang="en-US" b="0" dirty="0"/>
              <a:t>will need to send an email to </a:t>
            </a:r>
            <a:r>
              <a:rPr lang="en-US" b="0" u="sng" dirty="0">
                <a:hlinkClick r:id="rId3"/>
              </a:rPr>
              <a:t>982TRG_CCK@sheppard.af.mil</a:t>
            </a:r>
            <a:r>
              <a:rPr lang="en-US" b="0" dirty="0"/>
              <a:t> requesting access to FTSS. Include that you are a </a:t>
            </a:r>
            <a:r>
              <a:rPr lang="en-US" b="0" dirty="0" smtClean="0"/>
              <a:t>FTD </a:t>
            </a:r>
            <a:r>
              <a:rPr lang="en-US" b="0" dirty="0"/>
              <a:t>Scheduler and need access to the </a:t>
            </a:r>
            <a:r>
              <a:rPr lang="en-US" b="0" dirty="0" smtClean="0"/>
              <a:t>FTD/</a:t>
            </a:r>
            <a:r>
              <a:rPr lang="en-US" b="0" dirty="0" err="1" smtClean="0"/>
              <a:t>ProSuper</a:t>
            </a:r>
            <a:r>
              <a:rPr lang="en-US" b="0" dirty="0" smtClean="0"/>
              <a:t> tabs. </a:t>
            </a:r>
          </a:p>
          <a:p>
            <a:pPr marL="0" indent="0">
              <a:buNone/>
            </a:pPr>
            <a:endParaRPr lang="en-US" b="0" dirty="0" smtClean="0"/>
          </a:p>
          <a:p>
            <a:pPr marL="0" indent="0">
              <a:buNone/>
            </a:pPr>
            <a:r>
              <a:rPr lang="en-US" b="0" dirty="0" smtClean="0"/>
              <a:t>If you are still having trouble, feel free to contact Capt Gilbert at DSN 682-8150 for additional help. </a:t>
            </a:r>
            <a:endParaRPr lang="en-US" b="0" dirty="0"/>
          </a:p>
        </p:txBody>
      </p:sp>
    </p:spTree>
    <p:extLst>
      <p:ext uri="{BB962C8B-B14F-4D97-AF65-F5344CB8AC3E}">
        <p14:creationId xmlns:p14="http://schemas.microsoft.com/office/powerpoint/2010/main" xmlns="" val="159195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80211" y="3429755"/>
            <a:ext cx="4720389" cy="2674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76200" y="990600"/>
            <a:ext cx="2679940" cy="23921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Schedulers: FTSS </a:t>
            </a:r>
            <a:r>
              <a:rPr lang="en-US" dirty="0" err="1" smtClean="0"/>
              <a:t>Instr</a:t>
            </a:r>
            <a:r>
              <a:rPr lang="en-US" dirty="0" smtClean="0"/>
              <a:t> Hours Upload</a:t>
            </a:r>
            <a:endParaRPr lang="en-US" dirty="0"/>
          </a:p>
        </p:txBody>
      </p:sp>
      <p:sp>
        <p:nvSpPr>
          <p:cNvPr id="4" name="TextBox 3"/>
          <p:cNvSpPr txBox="1"/>
          <p:nvPr/>
        </p:nvSpPr>
        <p:spPr>
          <a:xfrm>
            <a:off x="2971800" y="990600"/>
            <a:ext cx="6010276"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Click the “FTSS Instructor Hours Upload” button to upload all instructor hours/TDY/Leave/etc. to FTSS at the end of the month. </a:t>
            </a:r>
            <a:endParaRPr lang="en-US" sz="2200" dirty="0">
              <a:latin typeface="Times New Roman" pitchFamily="18" charset="0"/>
              <a:cs typeface="Times New Roman" pitchFamily="18" charset="0"/>
            </a:endParaRPr>
          </a:p>
        </p:txBody>
      </p:sp>
      <p:cxnSp>
        <p:nvCxnSpPr>
          <p:cNvPr id="5" name="Straight Arrow Connector 4"/>
          <p:cNvCxnSpPr/>
          <p:nvPr/>
        </p:nvCxnSpPr>
        <p:spPr>
          <a:xfrm flipH="1">
            <a:off x="1600200" y="1603296"/>
            <a:ext cx="1371600" cy="136850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4419600" y="3352800"/>
            <a:ext cx="4724400" cy="280076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smtClean="0">
                <a:latin typeface="Times New Roman" pitchFamily="18" charset="0"/>
                <a:cs typeface="Times New Roman" pitchFamily="18" charset="0"/>
              </a:rPr>
              <a:t>Input each Instructor Hours each month. You can automatically fill Month/Year by selecting Month/Year at top. All hours should add up to the Hours in Month. If you need to erase one instructor’s information, click the trash can button. Once you have inputted all information, click “Upload to FTSS”.</a:t>
            </a:r>
            <a:endParaRPr lang="en-US" sz="2200" dirty="0">
              <a:latin typeface="Times New Roman" pitchFamily="18" charset="0"/>
              <a:cs typeface="Times New Roman" pitchFamily="18" charset="0"/>
            </a:endParaRPr>
          </a:p>
        </p:txBody>
      </p:sp>
      <p:cxnSp>
        <p:nvCxnSpPr>
          <p:cNvPr id="12" name="Straight Arrow Connector 11"/>
          <p:cNvCxnSpPr/>
          <p:nvPr/>
        </p:nvCxnSpPr>
        <p:spPr>
          <a:xfrm flipH="1" flipV="1">
            <a:off x="1600200" y="4152275"/>
            <a:ext cx="2819400" cy="8556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2971800" y="2286000"/>
            <a:ext cx="601027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solidFill>
                  <a:srgbClr val="FF0000"/>
                </a:solidFill>
                <a:latin typeface="Times New Roman" pitchFamily="18" charset="0"/>
                <a:cs typeface="Times New Roman" pitchFamily="18" charset="0"/>
              </a:rPr>
              <a:t>NOTE: </a:t>
            </a:r>
            <a:r>
              <a:rPr lang="en-US" b="1" dirty="0" err="1" smtClean="0">
                <a:solidFill>
                  <a:srgbClr val="FF0000"/>
                </a:solidFill>
                <a:latin typeface="Times New Roman" pitchFamily="18" charset="0"/>
                <a:cs typeface="Times New Roman" pitchFamily="18" charset="0"/>
              </a:rPr>
              <a:t>ProSupers</a:t>
            </a:r>
            <a:r>
              <a:rPr lang="en-US" b="1" dirty="0" smtClean="0">
                <a:solidFill>
                  <a:srgbClr val="FF0000"/>
                </a:solidFill>
                <a:latin typeface="Times New Roman" pitchFamily="18" charset="0"/>
                <a:cs typeface="Times New Roman" pitchFamily="18" charset="0"/>
              </a:rPr>
              <a:t>/Schedulers need to upload this each month. This will eventually replace the Monthly Production Stats sent to the </a:t>
            </a:r>
            <a:r>
              <a:rPr lang="en-US" b="1" dirty="0" err="1" smtClean="0">
                <a:solidFill>
                  <a:srgbClr val="FF0000"/>
                </a:solidFill>
                <a:latin typeface="Times New Roman" pitchFamily="18" charset="0"/>
                <a:cs typeface="Times New Roman" pitchFamily="18" charset="0"/>
              </a:rPr>
              <a:t>Sq</a:t>
            </a:r>
            <a:r>
              <a:rPr lang="en-US" b="1" dirty="0" smtClean="0">
                <a:solidFill>
                  <a:srgbClr val="FF0000"/>
                </a:solidFill>
                <a:latin typeface="Times New Roman" pitchFamily="18" charset="0"/>
                <a:cs typeface="Times New Roman" pitchFamily="18" charset="0"/>
              </a:rPr>
              <a:t>/uploaded to </a:t>
            </a:r>
            <a:r>
              <a:rPr lang="en-US" b="1" dirty="0" err="1" smtClean="0">
                <a:solidFill>
                  <a:srgbClr val="FF0000"/>
                </a:solidFill>
                <a:latin typeface="Times New Roman" pitchFamily="18" charset="0"/>
                <a:cs typeface="Times New Roman" pitchFamily="18" charset="0"/>
              </a:rPr>
              <a:t>Sharepoint</a:t>
            </a:r>
            <a:r>
              <a:rPr lang="en-US" b="1" dirty="0" smtClean="0">
                <a:solidFill>
                  <a:srgbClr val="FF0000"/>
                </a:solidFill>
                <a:latin typeface="Times New Roman" pitchFamily="18" charset="0"/>
                <a:cs typeface="Times New Roman" pitchFamily="18" charset="0"/>
              </a:rPr>
              <a:t>.</a:t>
            </a:r>
            <a:endParaRPr lang="en-US" b="1" dirty="0">
              <a:solidFill>
                <a:srgbClr val="FF0000"/>
              </a:solidFill>
              <a:latin typeface="Times New Roman" pitchFamily="18" charset="0"/>
              <a:cs typeface="Times New Roman" pitchFamily="18" charset="0"/>
            </a:endParaRPr>
          </a:p>
        </p:txBody>
      </p:sp>
      <p:cxnSp>
        <p:nvCxnSpPr>
          <p:cNvPr id="15" name="Straight Arrow Connector 14"/>
          <p:cNvCxnSpPr/>
          <p:nvPr/>
        </p:nvCxnSpPr>
        <p:spPr>
          <a:xfrm flipH="1">
            <a:off x="2590800" y="4953001"/>
            <a:ext cx="1828800" cy="45719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1584722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203791" y="1066800"/>
            <a:ext cx="8839200" cy="5039833"/>
          </a:xfrm>
        </p:spPr>
        <p:txBody>
          <a:bodyPr>
            <a:normAutofit fontScale="92500" lnSpcReduction="20000"/>
          </a:bodyPr>
          <a:lstStyle/>
          <a:p>
            <a:r>
              <a:rPr lang="en-US" dirty="0"/>
              <a:t>Summary</a:t>
            </a:r>
          </a:p>
          <a:p>
            <a:pPr lvl="1"/>
            <a:r>
              <a:rPr lang="en-US" dirty="0"/>
              <a:t>Access </a:t>
            </a:r>
          </a:p>
          <a:p>
            <a:pPr lvl="1"/>
            <a:r>
              <a:rPr lang="en-US" dirty="0"/>
              <a:t>Initial Programming </a:t>
            </a:r>
          </a:p>
          <a:p>
            <a:pPr lvl="1"/>
            <a:r>
              <a:rPr lang="en-US" dirty="0"/>
              <a:t>Initial Programming</a:t>
            </a:r>
          </a:p>
          <a:p>
            <a:pPr lvl="1"/>
            <a:r>
              <a:rPr lang="en-US" dirty="0"/>
              <a:t>User Functions</a:t>
            </a:r>
          </a:p>
          <a:p>
            <a:pPr lvl="1"/>
            <a:r>
              <a:rPr lang="en-US" dirty="0"/>
              <a:t>Electronic 898 Responses</a:t>
            </a:r>
          </a:p>
          <a:p>
            <a:pPr lvl="1"/>
            <a:r>
              <a:rPr lang="en-US" dirty="0"/>
              <a:t>Additional Features</a:t>
            </a:r>
          </a:p>
          <a:p>
            <a:pPr lvl="1"/>
            <a:r>
              <a:rPr lang="en-US" dirty="0"/>
              <a:t>Summary/Contact </a:t>
            </a:r>
            <a:r>
              <a:rPr lang="en-US" dirty="0" smtClean="0"/>
              <a:t>Information</a:t>
            </a:r>
          </a:p>
          <a:p>
            <a:pPr marL="457148" lvl="1" indent="0">
              <a:buNone/>
            </a:pPr>
            <a:endParaRPr lang="en-US" dirty="0"/>
          </a:p>
          <a:p>
            <a:r>
              <a:rPr lang="en-US" dirty="0" smtClean="0"/>
              <a:t>Questions? Suggestions on ways to make this instructional guide or FTD FTSS Interface better for those using it in the future? </a:t>
            </a:r>
          </a:p>
          <a:p>
            <a:pPr lvl="1"/>
            <a:r>
              <a:rPr lang="en-US" dirty="0" smtClean="0"/>
              <a:t>Please do not hesitate to email/call: </a:t>
            </a:r>
            <a:br>
              <a:rPr lang="en-US" dirty="0" smtClean="0"/>
            </a:br>
            <a:r>
              <a:rPr lang="en-US" dirty="0" smtClean="0"/>
              <a:t>Capt Gilbert (</a:t>
            </a:r>
            <a:r>
              <a:rPr lang="en-US" dirty="0" smtClean="0">
                <a:hlinkClick r:id="rId3"/>
              </a:rPr>
              <a:t>madison.gilbert.1@us.af.mil</a:t>
            </a:r>
            <a:r>
              <a:rPr lang="en-US" dirty="0" smtClean="0"/>
              <a:t>) at DSN 682-8150 or </a:t>
            </a:r>
            <a:br>
              <a:rPr lang="en-US" dirty="0" smtClean="0"/>
            </a:br>
            <a:r>
              <a:rPr lang="en-US" dirty="0" smtClean="0"/>
              <a:t>SSgt Pratt (</a:t>
            </a:r>
            <a:r>
              <a:rPr lang="en-US" dirty="0" smtClean="0">
                <a:hlinkClick r:id="rId4"/>
              </a:rPr>
              <a:t>cody.pratt@ellsworth.af.mil</a:t>
            </a:r>
            <a:r>
              <a:rPr lang="en-US" dirty="0" smtClean="0"/>
              <a:t>) at DSN 675-2318.</a:t>
            </a:r>
            <a:endParaRPr lang="en-US" dirty="0"/>
          </a:p>
        </p:txBody>
      </p:sp>
    </p:spTree>
    <p:extLst>
      <p:ext uri="{BB962C8B-B14F-4D97-AF65-F5344CB8AC3E}">
        <p14:creationId xmlns:p14="http://schemas.microsoft.com/office/powerpoint/2010/main" xmlns="" val="2177877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Manager: Initial Programming</a:t>
            </a:r>
            <a:endParaRPr lang="en-US" dirty="0"/>
          </a:p>
        </p:txBody>
      </p:sp>
      <p:sp>
        <p:nvSpPr>
          <p:cNvPr id="3" name="Content Placeholder 2"/>
          <p:cNvSpPr>
            <a:spLocks noGrp="1"/>
          </p:cNvSpPr>
          <p:nvPr>
            <p:ph idx="1"/>
          </p:nvPr>
        </p:nvSpPr>
        <p:spPr>
          <a:xfrm>
            <a:off x="152400" y="2133600"/>
            <a:ext cx="8839200" cy="990599"/>
          </a:xfrm>
        </p:spPr>
        <p:txBody>
          <a:bodyPr/>
          <a:lstStyle/>
          <a:p>
            <a:pPr marL="0" indent="0" algn="ctr">
              <a:buNone/>
            </a:pPr>
            <a:r>
              <a:rPr lang="en-US" sz="4000" dirty="0" smtClean="0"/>
              <a:t>1. Initial Programming</a:t>
            </a:r>
          </a:p>
          <a:p>
            <a:pPr marL="457148" lvl="1" indent="0">
              <a:buNone/>
            </a:pPr>
            <a:endParaRPr lang="en-US" dirty="0"/>
          </a:p>
        </p:txBody>
      </p:sp>
      <p:sp>
        <p:nvSpPr>
          <p:cNvPr id="4" name="TextBox 3"/>
          <p:cNvSpPr txBox="1"/>
          <p:nvPr/>
        </p:nvSpPr>
        <p:spPr>
          <a:xfrm>
            <a:off x="1552575" y="3124200"/>
            <a:ext cx="6019800" cy="923330"/>
          </a:xfrm>
          <a:prstGeom prst="rect">
            <a:avLst/>
          </a:prstGeom>
          <a:noFill/>
        </p:spPr>
        <p:txBody>
          <a:bodyPr wrap="square" rtlCol="0">
            <a:spAutoFit/>
          </a:bodyPr>
          <a:lstStyle/>
          <a:p>
            <a:pPr algn="ctr"/>
            <a:r>
              <a:rPr lang="en-US" i="1" dirty="0" smtClean="0"/>
              <a:t>To be accomplished by the Database Manager (pick one person to set up the Interface, who will, from now on, be named the Database Manager)</a:t>
            </a:r>
            <a:endParaRPr lang="en-US" i="1" dirty="0"/>
          </a:p>
        </p:txBody>
      </p:sp>
      <p:sp>
        <p:nvSpPr>
          <p:cNvPr id="5" name="TextBox 4"/>
          <p:cNvSpPr txBox="1"/>
          <p:nvPr/>
        </p:nvSpPr>
        <p:spPr>
          <a:xfrm>
            <a:off x="381000" y="4343400"/>
            <a:ext cx="8610600" cy="954107"/>
          </a:xfrm>
          <a:prstGeom prst="rect">
            <a:avLst/>
          </a:prstGeom>
          <a:noFill/>
          <a:ln>
            <a:solidFill>
              <a:srgbClr val="FF0000"/>
            </a:solidFill>
          </a:ln>
        </p:spPr>
        <p:txBody>
          <a:bodyPr wrap="square" rtlCol="0">
            <a:spAutoFit/>
          </a:bodyPr>
          <a:lstStyle/>
          <a:p>
            <a:pPr algn="ctr"/>
            <a:r>
              <a:rPr lang="en-US" sz="2800" b="1" i="1" dirty="0" smtClean="0">
                <a:solidFill>
                  <a:srgbClr val="FF0000"/>
                </a:solidFill>
              </a:rPr>
              <a:t>SKIP THIS SECTION IF YOU ARE NOT THE DATABASE MANAGER</a:t>
            </a:r>
            <a:endParaRPr lang="en-US" sz="2800" b="1" i="1" dirty="0">
              <a:solidFill>
                <a:srgbClr val="FF0000"/>
              </a:solidFill>
            </a:endParaRPr>
          </a:p>
        </p:txBody>
      </p:sp>
    </p:spTree>
    <p:extLst>
      <p:ext uri="{BB962C8B-B14F-4D97-AF65-F5344CB8AC3E}">
        <p14:creationId xmlns:p14="http://schemas.microsoft.com/office/powerpoint/2010/main" xmlns="" val="1760585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Manager: Initial Programming</a:t>
            </a:r>
            <a:endParaRPr lang="en-US" dirty="0"/>
          </a:p>
        </p:txBody>
      </p:sp>
      <p:sp>
        <p:nvSpPr>
          <p:cNvPr id="3" name="Content Placeholder 2"/>
          <p:cNvSpPr>
            <a:spLocks noGrp="1"/>
          </p:cNvSpPr>
          <p:nvPr>
            <p:ph idx="1"/>
          </p:nvPr>
        </p:nvSpPr>
        <p:spPr>
          <a:xfrm>
            <a:off x="228600" y="3581400"/>
            <a:ext cx="8839200" cy="2263675"/>
          </a:xfrm>
        </p:spPr>
        <p:txBody>
          <a:bodyPr>
            <a:normAutofit/>
          </a:bodyPr>
          <a:lstStyle/>
          <a:p>
            <a:pPr marL="0" indent="0">
              <a:buNone/>
            </a:pPr>
            <a:endParaRPr lang="en-US" b="0" dirty="0" smtClean="0"/>
          </a:p>
          <a:p>
            <a:r>
              <a:rPr lang="en-US" dirty="0" smtClean="0"/>
              <a:t>STEP 1: Open the following site: </a:t>
            </a:r>
            <a:r>
              <a:rPr lang="en-US" u="sng" dirty="0">
                <a:hlinkClick r:id="rId2"/>
              </a:rPr>
              <a:t>https://sheppard.eis.aetc.af.mil/982TRG/dtms/FTD%20FTSS%20Interace/Forms/AllItems.aspx</a:t>
            </a:r>
            <a:endParaRPr lang="en-US" dirty="0"/>
          </a:p>
          <a:p>
            <a:endParaRPr lang="en-US" dirty="0"/>
          </a:p>
        </p:txBody>
      </p:sp>
      <p:sp>
        <p:nvSpPr>
          <p:cNvPr id="4" name="Rectangle 3"/>
          <p:cNvSpPr/>
          <p:nvPr/>
        </p:nvSpPr>
        <p:spPr>
          <a:xfrm>
            <a:off x="228600" y="1349276"/>
            <a:ext cx="8762999" cy="2308324"/>
          </a:xfrm>
          <a:prstGeom prst="rect">
            <a:avLst/>
          </a:prstGeom>
        </p:spPr>
        <p:txBody>
          <a:bodyPr wrap="square">
            <a:spAutoFit/>
          </a:bodyPr>
          <a:lstStyle/>
          <a:p>
            <a:r>
              <a:rPr lang="en-US" dirty="0"/>
              <a:t>The FTD FTSS Interface is a split access database system, where the frontend </a:t>
            </a:r>
            <a:r>
              <a:rPr lang="en-US" dirty="0" smtClean="0"/>
              <a:t>interface </a:t>
            </a:r>
            <a:r>
              <a:rPr lang="en-US" dirty="0"/>
              <a:t>is downloaded to each individual’s desktop </a:t>
            </a:r>
            <a:r>
              <a:rPr lang="en-US" dirty="0" smtClean="0"/>
              <a:t>(to make </a:t>
            </a:r>
            <a:r>
              <a:rPr lang="en-US" dirty="0"/>
              <a:t>it run faster), and the </a:t>
            </a:r>
            <a:r>
              <a:rPr lang="en-US" dirty="0" smtClean="0"/>
              <a:t>backend--where </a:t>
            </a:r>
            <a:r>
              <a:rPr lang="en-US" dirty="0"/>
              <a:t>all the data is </a:t>
            </a:r>
            <a:r>
              <a:rPr lang="en-US" dirty="0" smtClean="0"/>
              <a:t>stored--is </a:t>
            </a:r>
            <a:r>
              <a:rPr lang="en-US" dirty="0"/>
              <a:t>placed in a central location </a:t>
            </a:r>
            <a:r>
              <a:rPr lang="en-US" dirty="0" smtClean="0"/>
              <a:t>(a shared drive).  </a:t>
            </a:r>
            <a:r>
              <a:rPr lang="en-US" dirty="0"/>
              <a:t>This requires you, the database </a:t>
            </a:r>
            <a:r>
              <a:rPr lang="en-US" dirty="0" smtClean="0"/>
              <a:t>manager, </a:t>
            </a:r>
            <a:r>
              <a:rPr lang="en-US" dirty="0"/>
              <a:t>to link the frontend interface to the backend data.</a:t>
            </a:r>
          </a:p>
          <a:p>
            <a:r>
              <a:rPr lang="en-US" dirty="0"/>
              <a:t>The best approach </a:t>
            </a:r>
            <a:r>
              <a:rPr lang="en-US" dirty="0" smtClean="0"/>
              <a:t>is </a:t>
            </a:r>
            <a:r>
              <a:rPr lang="en-US" dirty="0"/>
              <a:t>for the database manager to perform the linking of the system, then </a:t>
            </a:r>
            <a:r>
              <a:rPr lang="en-US" dirty="0" smtClean="0"/>
              <a:t>place </a:t>
            </a:r>
            <a:r>
              <a:rPr lang="en-US" dirty="0"/>
              <a:t>the frontend in a central location </a:t>
            </a:r>
            <a:r>
              <a:rPr lang="en-US" dirty="0" smtClean="0"/>
              <a:t>for </a:t>
            </a:r>
            <a:r>
              <a:rPr lang="en-US" dirty="0"/>
              <a:t>all users to download</a:t>
            </a:r>
            <a:r>
              <a:rPr lang="en-US" dirty="0" smtClean="0"/>
              <a:t>.</a:t>
            </a:r>
          </a:p>
          <a:p>
            <a:endParaRPr lang="en-US" dirty="0" smtClean="0"/>
          </a:p>
          <a:p>
            <a:r>
              <a:rPr lang="en-US" dirty="0" smtClean="0"/>
              <a:t>See below and next slides for detailed installation instructions. </a:t>
            </a:r>
            <a:endParaRPr lang="en-US" dirty="0"/>
          </a:p>
        </p:txBody>
      </p:sp>
    </p:spTree>
    <p:extLst>
      <p:ext uri="{BB962C8B-B14F-4D97-AF65-F5344CB8AC3E}">
        <p14:creationId xmlns:p14="http://schemas.microsoft.com/office/powerpoint/2010/main" xmlns="" val="2469097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2971800" y="2819400"/>
            <a:ext cx="5852638" cy="84058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 Manager: Initial Programming</a:t>
            </a:r>
            <a:endParaRPr lang="en-US" dirty="0"/>
          </a:p>
        </p:txBody>
      </p:sp>
      <p:sp>
        <p:nvSpPr>
          <p:cNvPr id="3" name="Content Placeholder 2"/>
          <p:cNvSpPr>
            <a:spLocks noGrp="1"/>
          </p:cNvSpPr>
          <p:nvPr>
            <p:ph idx="1"/>
          </p:nvPr>
        </p:nvSpPr>
        <p:spPr>
          <a:xfrm>
            <a:off x="0" y="990600"/>
            <a:ext cx="9144000" cy="1981199"/>
          </a:xfrm>
        </p:spPr>
        <p:txBody>
          <a:bodyPr>
            <a:normAutofit fontScale="92500"/>
          </a:bodyPr>
          <a:lstStyle/>
          <a:p>
            <a:r>
              <a:rPr lang="en-US" dirty="0" smtClean="0"/>
              <a:t>Step 2: Download FTD FTSS Interface Backend File to the Detachment’s Shared Drive and the FTD FTSS Frontend to your desktop. You can download the items by clicking down arrow, “Send To”, “Download a Copy”.</a:t>
            </a:r>
            <a:endParaRPr lang="en-US" dirty="0"/>
          </a:p>
        </p:txBody>
      </p:sp>
      <p:pic>
        <p:nvPicPr>
          <p:cNvPr id="6"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6400800" y="3810000"/>
            <a:ext cx="2442985" cy="21376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386" name="Picture 2" descr="C:\Users\madison.gilbert.NELLIS\AppData\Local\Microsoft\Windows\Temporary Internet Files\Content.Outlook\PRZL1CNH\Put backend on sharedrive (2).pn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a:stretch/>
        </p:blipFill>
        <p:spPr bwMode="auto">
          <a:xfrm>
            <a:off x="228600" y="3819525"/>
            <a:ext cx="3684540" cy="220027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6576717" y="3845957"/>
            <a:ext cx="2091150" cy="369332"/>
          </a:xfrm>
          <a:prstGeom prst="rect">
            <a:avLst/>
          </a:prstGeom>
          <a:noFill/>
        </p:spPr>
        <p:txBody>
          <a:bodyPr wrap="none" rtlCol="0">
            <a:spAutoFit/>
          </a:bodyPr>
          <a:lstStyle/>
          <a:p>
            <a:r>
              <a:rPr lang="en-US" dirty="0" smtClean="0">
                <a:solidFill>
                  <a:schemeClr val="bg1"/>
                </a:solidFill>
              </a:rPr>
              <a:t>(Computer Desktop)</a:t>
            </a:r>
            <a:endParaRPr lang="en-US" dirty="0">
              <a:solidFill>
                <a:schemeClr val="bg1"/>
              </a:solidFill>
            </a:endParaRPr>
          </a:p>
        </p:txBody>
      </p:sp>
      <p:sp>
        <p:nvSpPr>
          <p:cNvPr id="9" name="TextBox 8"/>
          <p:cNvSpPr txBox="1"/>
          <p:nvPr/>
        </p:nvSpPr>
        <p:spPr>
          <a:xfrm>
            <a:off x="4038602" y="3810000"/>
            <a:ext cx="2285998"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Download Backend to Shared Drive</a:t>
            </a:r>
            <a:endParaRPr lang="en-US" sz="2000" dirty="0">
              <a:latin typeface="Times New Roman" pitchFamily="18" charset="0"/>
              <a:cs typeface="Times New Roman" pitchFamily="18" charset="0"/>
            </a:endParaRPr>
          </a:p>
        </p:txBody>
      </p:sp>
      <p:sp>
        <p:nvSpPr>
          <p:cNvPr id="10" name="TextBox 9"/>
          <p:cNvSpPr txBox="1"/>
          <p:nvPr/>
        </p:nvSpPr>
        <p:spPr>
          <a:xfrm>
            <a:off x="4038600" y="4919662"/>
            <a:ext cx="2285999"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Download Frontend to Computer Desktop</a:t>
            </a:r>
            <a:endParaRPr lang="en-US" sz="2000" dirty="0">
              <a:latin typeface="Times New Roman" pitchFamily="18" charset="0"/>
              <a:cs typeface="Times New Roman" pitchFamily="18" charset="0"/>
            </a:endParaRPr>
          </a:p>
        </p:txBody>
      </p:sp>
      <p:cxnSp>
        <p:nvCxnSpPr>
          <p:cNvPr id="11" name="Straight Arrow Connector 10"/>
          <p:cNvCxnSpPr>
            <a:stCxn id="9" idx="1"/>
          </p:cNvCxnSpPr>
          <p:nvPr/>
        </p:nvCxnSpPr>
        <p:spPr>
          <a:xfrm flipH="1" flipV="1">
            <a:off x="1447800" y="4030624"/>
            <a:ext cx="2590802" cy="13331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stCxn id="10" idx="3"/>
          </p:cNvCxnSpPr>
          <p:nvPr/>
        </p:nvCxnSpPr>
        <p:spPr>
          <a:xfrm flipV="1">
            <a:off x="6324599" y="4382166"/>
            <a:ext cx="609601" cy="104532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304801" y="2919846"/>
            <a:ext cx="2285998"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How to Download from site</a:t>
            </a:r>
            <a:endParaRPr lang="en-US" sz="2000" dirty="0">
              <a:latin typeface="Times New Roman" pitchFamily="18" charset="0"/>
              <a:cs typeface="Times New Roman" pitchFamily="18" charset="0"/>
            </a:endParaRPr>
          </a:p>
        </p:txBody>
      </p:sp>
      <p:cxnSp>
        <p:nvCxnSpPr>
          <p:cNvPr id="19" name="Straight Arrow Connector 18"/>
          <p:cNvCxnSpPr/>
          <p:nvPr/>
        </p:nvCxnSpPr>
        <p:spPr>
          <a:xfrm flipV="1">
            <a:off x="2590799" y="3269575"/>
            <a:ext cx="3985918" cy="6686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69527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p:nvPr/>
        </p:nvPicPr>
        <p:blipFill rotWithShape="1">
          <a:blip r:embed="rId2" cstate="print"/>
          <a:srcRect/>
          <a:stretch/>
        </p:blipFill>
        <p:spPr bwMode="auto">
          <a:xfrm>
            <a:off x="228600" y="2256763"/>
            <a:ext cx="3810000" cy="2276476"/>
          </a:xfrm>
          <a:prstGeom prst="rect">
            <a:avLst/>
          </a:prstGeom>
          <a:ln>
            <a:noFill/>
          </a:ln>
          <a:extLst>
            <a:ext uri="{53640926-AAD7-44D8-BBD7-CCE9431645EC}">
              <a14:shadowObscured xmlns:a14="http://schemas.microsoft.com/office/drawing/2010/main" xmlns=""/>
            </a:ext>
          </a:extLst>
        </p:spPr>
      </p:pic>
      <p:sp>
        <p:nvSpPr>
          <p:cNvPr id="2" name="Title 1"/>
          <p:cNvSpPr>
            <a:spLocks noGrp="1"/>
          </p:cNvSpPr>
          <p:nvPr>
            <p:ph type="title"/>
          </p:nvPr>
        </p:nvSpPr>
        <p:spPr/>
        <p:txBody>
          <a:bodyPr/>
          <a:lstStyle/>
          <a:p>
            <a:r>
              <a:rPr lang="en-US" dirty="0" smtClean="0"/>
              <a:t>DB Manager: Initial Programming</a:t>
            </a:r>
            <a:endParaRPr lang="en-US" dirty="0"/>
          </a:p>
        </p:txBody>
      </p:sp>
      <p:sp>
        <p:nvSpPr>
          <p:cNvPr id="3" name="Content Placeholder 2"/>
          <p:cNvSpPr>
            <a:spLocks noGrp="1"/>
          </p:cNvSpPr>
          <p:nvPr>
            <p:ph idx="1"/>
          </p:nvPr>
        </p:nvSpPr>
        <p:spPr>
          <a:xfrm>
            <a:off x="152400" y="990600"/>
            <a:ext cx="8839200" cy="5029200"/>
          </a:xfrm>
        </p:spPr>
        <p:txBody>
          <a:bodyPr>
            <a:normAutofit/>
          </a:bodyPr>
          <a:lstStyle/>
          <a:p>
            <a:r>
              <a:rPr lang="en-US" dirty="0" smtClean="0"/>
              <a:t>Step 3: Copy the Shared Drive Location Link that holds the FTD FTSS Interface Backend. </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Step 4: Hold the SHIFT key while opening the FTD FTSS Interface Frontend on your computer desktop.</a:t>
            </a:r>
            <a:endParaRPr lang="en-US" dirty="0"/>
          </a:p>
        </p:txBody>
      </p:sp>
      <p:pic>
        <p:nvPicPr>
          <p:cNvPr id="6"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a:stretch/>
        </p:blipFill>
        <p:spPr bwMode="auto">
          <a:xfrm>
            <a:off x="6614090" y="2615815"/>
            <a:ext cx="2301310" cy="1591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6748050" y="2675108"/>
            <a:ext cx="2091150" cy="369332"/>
          </a:xfrm>
          <a:prstGeom prst="rect">
            <a:avLst/>
          </a:prstGeom>
          <a:noFill/>
        </p:spPr>
        <p:txBody>
          <a:bodyPr wrap="none" rtlCol="0">
            <a:spAutoFit/>
          </a:bodyPr>
          <a:lstStyle/>
          <a:p>
            <a:r>
              <a:rPr lang="en-US" dirty="0" smtClean="0">
                <a:solidFill>
                  <a:schemeClr val="bg1"/>
                </a:solidFill>
              </a:rPr>
              <a:t>(Computer Desktop)</a:t>
            </a:r>
            <a:endParaRPr lang="en-US" dirty="0">
              <a:solidFill>
                <a:schemeClr val="bg1"/>
              </a:solidFill>
            </a:endParaRPr>
          </a:p>
        </p:txBody>
      </p:sp>
      <p:sp>
        <p:nvSpPr>
          <p:cNvPr id="10" name="TextBox 9"/>
          <p:cNvSpPr txBox="1"/>
          <p:nvPr/>
        </p:nvSpPr>
        <p:spPr>
          <a:xfrm>
            <a:off x="4191000" y="3248561"/>
            <a:ext cx="2285999"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4. Hold SHIFT and double click the Frontend on your Desktop</a:t>
            </a:r>
            <a:endParaRPr lang="en-US" sz="2000" dirty="0">
              <a:latin typeface="Times New Roman" pitchFamily="18" charset="0"/>
              <a:cs typeface="Times New Roman" pitchFamily="18" charset="0"/>
            </a:endParaRPr>
          </a:p>
        </p:txBody>
      </p:sp>
      <p:cxnSp>
        <p:nvCxnSpPr>
          <p:cNvPr id="11" name="Straight Arrow Connector 10"/>
          <p:cNvCxnSpPr/>
          <p:nvPr/>
        </p:nvCxnSpPr>
        <p:spPr>
          <a:xfrm flipH="1" flipV="1">
            <a:off x="2438400" y="2587240"/>
            <a:ext cx="1737360" cy="228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stCxn id="10" idx="3"/>
          </p:cNvCxnSpPr>
          <p:nvPr/>
        </p:nvCxnSpPr>
        <p:spPr>
          <a:xfrm flipV="1">
            <a:off x="6476999" y="3395003"/>
            <a:ext cx="762001" cy="51527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4191000" y="2319707"/>
            <a:ext cx="2285998"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smtClean="0">
                <a:latin typeface="Times New Roman" pitchFamily="18" charset="0"/>
                <a:cs typeface="Times New Roman" pitchFamily="18" charset="0"/>
              </a:rPr>
              <a:t>3. Copy Shared Drive Link</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9934872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362A1748934C4CA995D0FFEE657C46" ma:contentTypeVersion="2" ma:contentTypeDescription="Create a new document." ma:contentTypeScope="" ma:versionID="3141997216a6948408b7ce43aaec1837">
  <xsd:schema xmlns:xsd="http://www.w3.org/2001/XMLSchema" xmlns:p="http://schemas.microsoft.com/office/2006/metadata/properties" xmlns:ns2="b65978cd-7176-4502-867f-95ecc48de34c" targetNamespace="http://schemas.microsoft.com/office/2006/metadata/properties" ma:root="true" ma:fieldsID="1a9d60c0c9629b3f22abef65150b5966" ns2:_="">
    <xsd:import namespace="b65978cd-7176-4502-867f-95ecc48de34c"/>
    <xsd:element name="properties">
      <xsd:complexType>
        <xsd:sequence>
          <xsd:element name="documentManagement">
            <xsd:complexType>
              <xsd:all>
                <xsd:element ref="ns2:VersionChecker" minOccurs="0"/>
              </xsd:all>
            </xsd:complexType>
          </xsd:element>
        </xsd:sequence>
      </xsd:complexType>
    </xsd:element>
  </xsd:schema>
  <xsd:schema xmlns:xsd="http://www.w3.org/2001/XMLSchema" xmlns:dms="http://schemas.microsoft.com/office/2006/documentManagement/types" targetNamespace="b65978cd-7176-4502-867f-95ecc48de34c" elementFormDefault="qualified">
    <xsd:import namespace="http://schemas.microsoft.com/office/2006/documentManagement/types"/>
    <xsd:element name="VersionChecker" ma:index="8" nillable="true" ma:displayName="VersionChecker" ma:internalName="VersionChecker">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VersionChecker xmlns="b65978cd-7176-4502-867f-95ecc48de34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454B0D-6E11-4B79-9B97-3FADF25EDFB9}"/>
</file>

<file path=customXml/itemProps2.xml><?xml version="1.0" encoding="utf-8"?>
<ds:datastoreItem xmlns:ds="http://schemas.openxmlformats.org/officeDocument/2006/customXml" ds:itemID="{21780E36-00F8-4ED7-ACEF-FD175FCFB6C4}"/>
</file>

<file path=customXml/itemProps3.xml><?xml version="1.0" encoding="utf-8"?>
<ds:datastoreItem xmlns:ds="http://schemas.openxmlformats.org/officeDocument/2006/customXml" ds:itemID="{388A0A9F-CDEA-412E-88E9-BC8C69BF9CC9}"/>
</file>

<file path=docProps/app.xml><?xml version="1.0" encoding="utf-8"?>
<Properties xmlns="http://schemas.openxmlformats.org/officeDocument/2006/extended-properties" xmlns:vt="http://schemas.openxmlformats.org/officeDocument/2006/docPropsVTypes">
  <Template/>
  <TotalTime>47055</TotalTime>
  <Words>3253</Words>
  <Application>Microsoft Office PowerPoint</Application>
  <PresentationFormat>On-screen Show (4:3)</PresentationFormat>
  <Paragraphs>212</Paragraphs>
  <Slides>51</Slides>
  <Notes>3</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1_Office Theme</vt:lpstr>
      <vt:lpstr>Slide 1</vt:lpstr>
      <vt:lpstr>Slide 2</vt:lpstr>
      <vt:lpstr>FTD FTSS Interface</vt:lpstr>
      <vt:lpstr>FTD FTSS Interface</vt:lpstr>
      <vt:lpstr>Users: FTD FTSS Interface Access</vt:lpstr>
      <vt:lpstr>DB Manager: Initial Programming</vt:lpstr>
      <vt:lpstr>DB Manager: Initial Programming</vt:lpstr>
      <vt:lpstr>DB Manager: Initial Programming</vt:lpstr>
      <vt:lpstr>DB Manager: Initial Programming</vt:lpstr>
      <vt:lpstr>DB Manager: Initial Programming</vt:lpstr>
      <vt:lpstr>DB Manager: Initial Programming</vt:lpstr>
      <vt:lpstr>DB Manager: Initial Programming</vt:lpstr>
      <vt:lpstr>DB Manager: Initial Programming</vt:lpstr>
      <vt:lpstr>DB Manager: Initial Programming</vt:lpstr>
      <vt:lpstr>DB Manager: Access Interface</vt:lpstr>
      <vt:lpstr>DB Manager: Access Interface</vt:lpstr>
      <vt:lpstr>DB Manager: Interface Setup</vt:lpstr>
      <vt:lpstr>DB Manager: Interface Setup</vt:lpstr>
      <vt:lpstr>DB Manager: Interface Setup</vt:lpstr>
      <vt:lpstr>DB Manager: Interface Setup</vt:lpstr>
      <vt:lpstr>DB Manager: Interface Setup</vt:lpstr>
      <vt:lpstr>DB Manager: Interface Setup</vt:lpstr>
      <vt:lpstr>DB Manager: Interface Setup</vt:lpstr>
      <vt:lpstr>Slide 24</vt:lpstr>
      <vt:lpstr>DB Manager: Interface Setup</vt:lpstr>
      <vt:lpstr>DB Manager: Interface Setup</vt:lpstr>
      <vt:lpstr>DB Manager: Interface Setup</vt:lpstr>
      <vt:lpstr>Users: Interface Setup</vt:lpstr>
      <vt:lpstr>Users: Interface Setup</vt:lpstr>
      <vt:lpstr>Users: Interface Setup</vt:lpstr>
      <vt:lpstr>Users: User Functions</vt:lpstr>
      <vt:lpstr>Users: Time Cards</vt:lpstr>
      <vt:lpstr>Users: Time Cards</vt:lpstr>
      <vt:lpstr>Users: Class Details</vt:lpstr>
      <vt:lpstr>Users: View Det Schedule</vt:lpstr>
      <vt:lpstr>Users: View Det Schedule</vt:lpstr>
      <vt:lpstr>Users: View Individual Schedule</vt:lpstr>
      <vt:lpstr>Users: View Reports</vt:lpstr>
      <vt:lpstr>Schedulers: 898 Requests</vt:lpstr>
      <vt:lpstr>Schedulers: 898 Requests</vt:lpstr>
      <vt:lpstr>Schedulers: 898 Requests</vt:lpstr>
      <vt:lpstr>Schedulers: 898 Requests</vt:lpstr>
      <vt:lpstr>Schedulers: Additional Functions</vt:lpstr>
      <vt:lpstr>Schedulers: Creating Classes/Schedule</vt:lpstr>
      <vt:lpstr>Schedulers: Creating Classes/Schedule</vt:lpstr>
      <vt:lpstr>Schedulers: Delete/Modify Instr Schedule</vt:lpstr>
      <vt:lpstr>Schedulers: Holidays</vt:lpstr>
      <vt:lpstr>Schedulers: TTMS Numbers</vt:lpstr>
      <vt:lpstr>Schedulers: 325 Tracker</vt:lpstr>
      <vt:lpstr>Schedulers: FTSS Instr Hours Upload</vt:lpstr>
      <vt:lpstr>Summary</vt:lpstr>
    </vt:vector>
  </TitlesOfParts>
  <Company>U.S. Air Force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Dustin.Archambeau</dc:creator>
  <cp:lastModifiedBy>Cody.Pratt</cp:lastModifiedBy>
  <cp:revision>769</cp:revision>
  <dcterms:created xsi:type="dcterms:W3CDTF">2012-02-02T15:31:10Z</dcterms:created>
  <dcterms:modified xsi:type="dcterms:W3CDTF">2013-07-18T21:28:12Z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0x01010058362A1748934C4CA995D0FFEE657C46</vt:lpwstr>
  </property>
</Properties>
</file>